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570" r:id="rId3"/>
    <p:sldId id="787" r:id="rId4"/>
    <p:sldId id="257" r:id="rId5"/>
    <p:sldId id="1500" r:id="rId6"/>
    <p:sldId id="1434" r:id="rId7"/>
    <p:sldId id="1436" r:id="rId8"/>
    <p:sldId id="1435" r:id="rId9"/>
    <p:sldId id="1437" r:id="rId10"/>
    <p:sldId id="1499" r:id="rId11"/>
    <p:sldId id="1438" r:id="rId12"/>
    <p:sldId id="1501" r:id="rId13"/>
    <p:sldId id="1502" r:id="rId14"/>
    <p:sldId id="1503" r:id="rId15"/>
    <p:sldId id="1504" r:id="rId16"/>
    <p:sldId id="1505" r:id="rId17"/>
    <p:sldId id="1506" r:id="rId18"/>
    <p:sldId id="1507" r:id="rId19"/>
    <p:sldId id="1508" r:id="rId20"/>
    <p:sldId id="1509" r:id="rId21"/>
    <p:sldId id="1510" r:id="rId22"/>
    <p:sldId id="1511" r:id="rId23"/>
    <p:sldId id="1512" r:id="rId24"/>
    <p:sldId id="1513" r:id="rId25"/>
    <p:sldId id="1440" r:id="rId26"/>
    <p:sldId id="786" r:id="rId27"/>
    <p:sldId id="1443" r:id="rId28"/>
    <p:sldId id="1489" r:id="rId29"/>
    <p:sldId id="1490" r:id="rId30"/>
    <p:sldId id="1514" r:id="rId31"/>
    <p:sldId id="1491" r:id="rId32"/>
    <p:sldId id="1492" r:id="rId33"/>
    <p:sldId id="1523" r:id="rId34"/>
    <p:sldId id="1515" r:id="rId35"/>
    <p:sldId id="1516" r:id="rId36"/>
    <p:sldId id="1493" r:id="rId37"/>
    <p:sldId id="1521" r:id="rId38"/>
    <p:sldId id="1494" r:id="rId39"/>
    <p:sldId id="1495" r:id="rId40"/>
    <p:sldId id="1517" r:id="rId41"/>
    <p:sldId id="1518" r:id="rId42"/>
    <p:sldId id="1522" r:id="rId43"/>
    <p:sldId id="1519" r:id="rId44"/>
    <p:sldId id="1520" r:id="rId45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601"/>
    <p:restoredTop sz="95005" autoAdjust="0"/>
  </p:normalViewPr>
  <p:slideViewPr>
    <p:cSldViewPr>
      <p:cViewPr varScale="1">
        <p:scale>
          <a:sx n="54" d="100"/>
          <a:sy n="54" d="100"/>
        </p:scale>
        <p:origin x="208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0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094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1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33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573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62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864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29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984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962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4178D3-AD03-724B-9988-049E7EB803BD}"/>
              </a:ext>
            </a:extLst>
          </p:cNvPr>
          <p:cNvSpPr/>
          <p:nvPr userDrawn="1"/>
        </p:nvSpPr>
        <p:spPr>
          <a:xfrm>
            <a:off x="8561409" y="6481569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73219-E0E5-514B-81D8-5BA5EFD5761C}"/>
              </a:ext>
            </a:extLst>
          </p:cNvPr>
          <p:cNvSpPr/>
          <p:nvPr userDrawn="1"/>
        </p:nvSpPr>
        <p:spPr>
          <a:xfrm>
            <a:off x="8534400" y="6488668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ages.cs.wisc.edu/~remzi/OSTEP/cpu-sched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 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23 Scheduling – Basics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CDEB16-C049-9C4B-807A-9A81512F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Scheduling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2A010-5AFF-FD47-9136-54A088376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Average waiting time for users</a:t>
            </a:r>
          </a:p>
          <a:p>
            <a:pPr lvl="1"/>
            <a:r>
              <a:rPr lang="en-US" dirty="0"/>
              <a:t>Lift utilization</a:t>
            </a:r>
          </a:p>
          <a:p>
            <a:pPr lvl="1"/>
            <a:r>
              <a:rPr lang="en-US" dirty="0"/>
              <a:t>Power consumption</a:t>
            </a:r>
          </a:p>
          <a:p>
            <a:pPr lvl="1"/>
            <a:r>
              <a:rPr lang="en-US" dirty="0"/>
              <a:t>Priority at certain floors</a:t>
            </a:r>
          </a:p>
          <a:p>
            <a:pPr lvl="1"/>
            <a:r>
              <a:rPr lang="en-US" dirty="0"/>
              <a:t>Lift speeds – Uniform vs variable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501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2EBF-2F18-7241-841C-F813BBAF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– Scheduling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AE0AD-E694-774F-A0E6-4DBA53C2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75" y="59296"/>
            <a:ext cx="5040560" cy="273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0320C6-1135-D74A-B034-2C8F4BBB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212976"/>
            <a:ext cx="38100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C66C0-9A9C-8F4D-9B86-8BB8D9E9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542671"/>
            <a:ext cx="3873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35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300-AE4E-4045-82B6-CD74A3DC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is important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AC4B-FA21-ED44-9796-E76F75310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PCs, Laptops </a:t>
            </a:r>
          </a:p>
          <a:p>
            <a:r>
              <a:rPr lang="en-US" dirty="0"/>
              <a:t>Batch Servers</a:t>
            </a:r>
          </a:p>
          <a:p>
            <a:r>
              <a:rPr lang="en-US" dirty="0"/>
              <a:t>Time Sharing Systems</a:t>
            </a:r>
          </a:p>
          <a:p>
            <a:r>
              <a:rPr lang="en-US" dirty="0"/>
              <a:t>Networked Servers</a:t>
            </a:r>
          </a:p>
          <a:p>
            <a:r>
              <a:rPr lang="en-US" dirty="0"/>
              <a:t>Mobile Devices</a:t>
            </a:r>
          </a:p>
          <a:p>
            <a:r>
              <a:rPr lang="en-US" dirty="0"/>
              <a:t>Many other devices</a:t>
            </a:r>
          </a:p>
        </p:txBody>
      </p:sp>
    </p:spTree>
    <p:extLst>
      <p:ext uri="{BB962C8B-B14F-4D97-AF65-F5344CB8AC3E}">
        <p14:creationId xmlns:p14="http://schemas.microsoft.com/office/powerpoint/2010/main" val="151799681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57A4-11F8-2248-93C2-B6784A6C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in PCs, 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A3C69-AC02-E847-B4B6-92D5185C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user</a:t>
            </a:r>
          </a:p>
          <a:p>
            <a:r>
              <a:rPr lang="en-US" dirty="0"/>
              <a:t>Less important if user runs only one or two applications</a:t>
            </a:r>
          </a:p>
          <a:p>
            <a:r>
              <a:rPr lang="en-US" dirty="0"/>
              <a:t>It becomes important if users runs multiple applications concurrently</a:t>
            </a:r>
          </a:p>
          <a:p>
            <a:pPr lvl="1"/>
            <a:r>
              <a:rPr lang="en-US" dirty="0"/>
              <a:t>Video Games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Browsing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With virtualized PC, there is a large number of processes running at any time</a:t>
            </a:r>
          </a:p>
          <a:p>
            <a:pPr lvl="1"/>
            <a:r>
              <a:rPr lang="en-US" dirty="0"/>
              <a:t>Scheduling becomes important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F63F9-2113-1341-9057-1F3482502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47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750F-9620-7B4E-A388-4EC08EB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Bursts</a:t>
            </a:r>
          </a:p>
        </p:txBody>
      </p:sp>
      <p:pic>
        <p:nvPicPr>
          <p:cNvPr id="4" name="Picture 6" descr="D:\b\b4\IBM\02-38.jpg">
            <a:extLst>
              <a:ext uri="{FF2B5EF4-FFF2-40B4-BE49-F238E27FC236}">
                <a16:creationId xmlns:a16="http://schemas.microsoft.com/office/drawing/2014/main" id="{27CB301A-13C9-7A4A-8222-95757E3B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324897"/>
            <a:ext cx="766445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AB0FBB-951A-9F4D-8D09-37FDBA8E6809}"/>
              </a:ext>
            </a:extLst>
          </p:cNvPr>
          <p:cNvSpPr/>
          <p:nvPr/>
        </p:nvSpPr>
        <p:spPr>
          <a:xfrm>
            <a:off x="1115616" y="928036"/>
            <a:ext cx="2041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CPU-bound process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06A07-1C13-884F-BE67-FAE66385544B}"/>
              </a:ext>
            </a:extLst>
          </p:cNvPr>
          <p:cNvSpPr/>
          <p:nvPr/>
        </p:nvSpPr>
        <p:spPr>
          <a:xfrm>
            <a:off x="1061499" y="2864772"/>
            <a:ext cx="18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I/O-bound </a:t>
            </a:r>
            <a:r>
              <a:rPr lang="en-US" alt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453493-3015-7344-B65B-04C85243E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75" y="4482451"/>
            <a:ext cx="7924800" cy="1722512"/>
          </a:xfrm>
        </p:spPr>
        <p:txBody>
          <a:bodyPr/>
          <a:lstStyle/>
          <a:p>
            <a:r>
              <a:rPr lang="en-US" dirty="0"/>
              <a:t>As processors become faster, processes tend to become more I/O bound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CPU is becoming faster than the I/O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0A0FF-8182-C244-984F-CA0D321B6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116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298D-E6F6-5742-83DE-4036032D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bound processes vs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34F48-6CD1-AC46-890A-C6F90D73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4547844"/>
            <a:ext cx="7924800" cy="1798712"/>
          </a:xfrm>
        </p:spPr>
        <p:txBody>
          <a:bodyPr/>
          <a:lstStyle/>
          <a:p>
            <a:r>
              <a:rPr lang="en-IN" dirty="0"/>
              <a:t>I/O bound process must get a chance to run quickly</a:t>
            </a:r>
          </a:p>
          <a:p>
            <a:pPr lvl="1"/>
            <a:r>
              <a:rPr lang="en-IN" dirty="0"/>
              <a:t>So that it can issue I/O request early </a:t>
            </a:r>
            <a:r>
              <a:rPr lang="en-IN" dirty="0">
                <a:sym typeface="Wingdings" pitchFamily="2" charset="2"/>
              </a:rPr>
              <a:t> keep disk busy</a:t>
            </a:r>
          </a:p>
          <a:p>
            <a:r>
              <a:rPr lang="en-IN" dirty="0">
                <a:sym typeface="Wingdings" pitchFamily="2" charset="2"/>
              </a:rPr>
              <a:t>When processes are I/O bound, it takes more number of processes to keep CPU fully occupied</a:t>
            </a: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E15D5-8AC8-EF4E-BD38-611FF5DDF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AB1B1-F53E-104E-BE3A-158CD80ECA5E}"/>
              </a:ext>
            </a:extLst>
          </p:cNvPr>
          <p:cNvSpPr txBox="1"/>
          <p:nvPr/>
        </p:nvSpPr>
        <p:spPr>
          <a:xfrm>
            <a:off x="3203848" y="3982666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Degree of Multiprogramming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07987-3D63-FC4E-A836-57260B20D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26" y="583985"/>
            <a:ext cx="6338149" cy="346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029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D4EB-3154-C24B-B69F-B5BD7123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make scheduling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BD6F-927B-7F45-812C-C34CAFC9B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new process is created</a:t>
            </a:r>
          </a:p>
          <a:p>
            <a:pPr lvl="1"/>
            <a:r>
              <a:rPr lang="en-US" dirty="0"/>
              <a:t>Run a parent process or a child process as both processes are in ready state</a:t>
            </a:r>
          </a:p>
          <a:p>
            <a:r>
              <a:rPr lang="en-US" dirty="0"/>
              <a:t>When a process exits </a:t>
            </a:r>
          </a:p>
          <a:p>
            <a:pPr lvl="1"/>
            <a:r>
              <a:rPr lang="en-US" dirty="0"/>
              <a:t>Which process from the ready list is chosen to run?</a:t>
            </a:r>
          </a:p>
          <a:p>
            <a:r>
              <a:rPr lang="en-US" dirty="0"/>
              <a:t>When process blocks for I/O</a:t>
            </a:r>
          </a:p>
          <a:p>
            <a:pPr lvl="1"/>
            <a:r>
              <a:rPr lang="en-US" dirty="0"/>
              <a:t>On a condition variable or semaphore, or for some reason for blocking</a:t>
            </a:r>
          </a:p>
          <a:p>
            <a:pPr lvl="1"/>
            <a:r>
              <a:rPr lang="en-US" dirty="0"/>
              <a:t>Does scheduler know this dependency ? </a:t>
            </a:r>
            <a:r>
              <a:rPr lang="en-US" dirty="0" err="1"/>
              <a:t>Eg</a:t>
            </a:r>
            <a:r>
              <a:rPr lang="en-US" dirty="0"/>
              <a:t> Process A has made wait() system call</a:t>
            </a:r>
          </a:p>
          <a:p>
            <a:r>
              <a:rPr lang="en-US" dirty="0"/>
              <a:t>I/O interrupt occurs</a:t>
            </a:r>
          </a:p>
          <a:p>
            <a:pPr lvl="1"/>
            <a:r>
              <a:rPr lang="en-US" dirty="0"/>
              <a:t>Which process to run next? Process that made I/O request or existing ready process or newly created process</a:t>
            </a:r>
          </a:p>
        </p:txBody>
      </p:sp>
    </p:spTree>
    <p:extLst>
      <p:ext uri="{BB962C8B-B14F-4D97-AF65-F5344CB8AC3E}">
        <p14:creationId xmlns:p14="http://schemas.microsoft.com/office/powerpoint/2010/main" val="251323177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D4EB-3154-C24B-B69F-B5BD7123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440613" cy="533400"/>
          </a:xfrm>
        </p:spPr>
        <p:txBody>
          <a:bodyPr/>
          <a:lstStyle/>
          <a:p>
            <a:r>
              <a:rPr lang="en-US" dirty="0"/>
              <a:t>When to make scheduling decisions?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BD6F-927B-7F45-812C-C34CAFC9B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Timer Interrupt</a:t>
            </a:r>
          </a:p>
          <a:p>
            <a:pPr lvl="1"/>
            <a:r>
              <a:rPr lang="en-US" dirty="0"/>
              <a:t>OS gets control and scheduler can decide which process to run</a:t>
            </a:r>
          </a:p>
        </p:txBody>
      </p:sp>
    </p:spTree>
    <p:extLst>
      <p:ext uri="{BB962C8B-B14F-4D97-AF65-F5344CB8AC3E}">
        <p14:creationId xmlns:p14="http://schemas.microsoft.com/office/powerpoint/2010/main" val="9736069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B754-097B-3D47-A456-65D88B46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Non-preemptive vs Preemptive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F39B-5A0E-1849-9453-25617C41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Non-preemptive Scheduling Algorithm</a:t>
            </a:r>
          </a:p>
          <a:p>
            <a:pPr lvl="1"/>
            <a:r>
              <a:rPr lang="en-US" dirty="0"/>
              <a:t>Picks up a process to run</a:t>
            </a:r>
          </a:p>
          <a:p>
            <a:pPr lvl="1"/>
            <a:r>
              <a:rPr lang="en-US" dirty="0"/>
              <a:t>Let the process run until it blocks (for I/O or waiting for another process) or voluntarily releases the CPU</a:t>
            </a:r>
          </a:p>
          <a:p>
            <a:pPr lvl="1"/>
            <a:r>
              <a:rPr lang="en-US" dirty="0"/>
              <a:t>A process may run for hours; it will not be forcibly suspended</a:t>
            </a:r>
          </a:p>
          <a:p>
            <a:pPr lvl="2"/>
            <a:r>
              <a:rPr lang="en-US" dirty="0"/>
              <a:t>No scheduling decisions are made during clock interrupts</a:t>
            </a:r>
          </a:p>
          <a:p>
            <a:r>
              <a:rPr lang="en-US" dirty="0"/>
              <a:t>Preemptive Scheduling</a:t>
            </a:r>
          </a:p>
          <a:p>
            <a:pPr lvl="1"/>
            <a:r>
              <a:rPr lang="en-US" dirty="0"/>
              <a:t>Picks up a process to run</a:t>
            </a:r>
          </a:p>
          <a:p>
            <a:pPr lvl="1"/>
            <a:r>
              <a:rPr lang="en-IN" dirty="0"/>
              <a:t>lets the process run for a maximum of some fixed time </a:t>
            </a:r>
          </a:p>
          <a:p>
            <a:pPr lvl="1"/>
            <a:r>
              <a:rPr lang="en-IN" dirty="0"/>
              <a:t>At the end of time period, timer interrupt occurs</a:t>
            </a:r>
          </a:p>
          <a:p>
            <a:pPr lvl="1"/>
            <a:r>
              <a:rPr lang="en-IN" dirty="0"/>
              <a:t>In Kernel mode, scheduler picks up another ready process to run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152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Categories of Scheduling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6067544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the class -presentation have been taken from various sources. Thanks are due to the original content creators: 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Programming, </a:t>
            </a:r>
            <a:r>
              <a:rPr lang="en-US" sz="2000" dirty="0"/>
              <a:t>University of California, Berkeley</a:t>
            </a:r>
          </a:p>
          <a:p>
            <a:pPr lvl="1"/>
            <a:r>
              <a:rPr lang="en-US" sz="2000" dirty="0"/>
              <a:t>Book: Modern Operating Systems, Andrew Tenenbaum, and Herbert Bos, 4</a:t>
            </a:r>
            <a:r>
              <a:rPr lang="en-US" sz="2000" baseline="30000" dirty="0"/>
              <a:t>th</a:t>
            </a:r>
            <a:r>
              <a:rPr lang="en-US" sz="2000" dirty="0"/>
              <a:t> Edition, Pearson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Book: Operating System: Three Easy Pieces, by </a:t>
            </a:r>
            <a:r>
              <a:rPr lang="en-US" sz="2000" dirty="0" err="1">
                <a:solidFill>
                  <a:schemeClr val="dk1"/>
                </a:solidFill>
                <a:ea typeface="Gill Sans"/>
                <a:sym typeface="Gill Sans"/>
              </a:rPr>
              <a:t>Remzi</a:t>
            </a:r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 H </a:t>
            </a:r>
            <a:r>
              <a:rPr lang="en-US" sz="2000" dirty="0" err="1">
                <a:solidFill>
                  <a:schemeClr val="dk1"/>
                </a:solidFill>
                <a:ea typeface="Gill Sans"/>
                <a:sym typeface="Gill Sans"/>
              </a:rPr>
              <a:t>Arpaci-Dusseau</a:t>
            </a:r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, Andrea C </a:t>
            </a:r>
            <a:r>
              <a:rPr lang="en-US" sz="2000" dirty="0" err="1">
                <a:solidFill>
                  <a:schemeClr val="dk1"/>
                </a:solidFill>
                <a:ea typeface="Gill Sans"/>
                <a:sym typeface="Gill Sans"/>
              </a:rPr>
              <a:t>Arpaci-Dusseau</a:t>
            </a:r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, Chapter 7, CPU Scheduling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90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AF232-C4AE-B14D-89E9-803BF7E1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Algorithms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92F3-60D5-3242-8C25-780D76585F7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Different environment require different scheduling algorithms</a:t>
            </a:r>
          </a:p>
          <a:p>
            <a:pPr lvl="1"/>
            <a:r>
              <a:rPr lang="en-US" altLang="en-US" dirty="0"/>
              <a:t>Different applications have different goals </a:t>
            </a:r>
            <a:r>
              <a:rPr lang="en-US" altLang="en-US" dirty="0">
                <a:sym typeface="Wingdings" pitchFamily="2" charset="2"/>
              </a:rPr>
              <a:t> requires appropriate scheduling algorithms</a:t>
            </a:r>
            <a:endParaRPr lang="en-US" altLang="en-US" dirty="0"/>
          </a:p>
          <a:p>
            <a:r>
              <a:rPr lang="en-US" altLang="en-US" dirty="0"/>
              <a:t>Categories of Scheduling Algorithms</a:t>
            </a:r>
          </a:p>
          <a:p>
            <a:pPr lvl="1"/>
            <a:r>
              <a:rPr lang="en-US" altLang="en-US" dirty="0"/>
              <a:t>Batch </a:t>
            </a:r>
          </a:p>
          <a:p>
            <a:pPr lvl="1"/>
            <a:r>
              <a:rPr lang="en-US" altLang="en-US" dirty="0"/>
              <a:t>Interactive</a:t>
            </a:r>
          </a:p>
          <a:p>
            <a:pPr lvl="1"/>
            <a:r>
              <a:rPr lang="en-US" altLang="en-US" dirty="0"/>
              <a:t>Real time (deadlines)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85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793F-1C48-7442-9174-94CF0024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220EA-881F-174F-B52F-E3E157DC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in widespread use</a:t>
            </a:r>
          </a:p>
          <a:p>
            <a:r>
              <a:rPr lang="en-US" dirty="0"/>
              <a:t>Example: Payroll, Inventory, Accounts receivable, Accounts payable, interest calculation (at banks), Claim processing (insurance)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periodic tasks</a:t>
            </a:r>
          </a:p>
          <a:p>
            <a:r>
              <a:rPr lang="en-IN" dirty="0"/>
              <a:t>No users impatiently waiting at their terminals for a quick response to a short request </a:t>
            </a:r>
          </a:p>
          <a:p>
            <a:r>
              <a:rPr lang="en-IN" dirty="0"/>
              <a:t>Non-</a:t>
            </a:r>
            <a:r>
              <a:rPr lang="en-IN" dirty="0" err="1"/>
              <a:t>preemptive</a:t>
            </a:r>
            <a:r>
              <a:rPr lang="en-IN" dirty="0"/>
              <a:t> algorithms, or </a:t>
            </a:r>
            <a:r>
              <a:rPr lang="en-IN" dirty="0" err="1"/>
              <a:t>preemptive</a:t>
            </a:r>
            <a:r>
              <a:rPr lang="en-IN" dirty="0"/>
              <a:t> algorithms with long time periods for each process</a:t>
            </a:r>
          </a:p>
          <a:p>
            <a:r>
              <a:rPr lang="en-IN" dirty="0"/>
              <a:t>Less context switches </a:t>
            </a:r>
            <a:r>
              <a:rPr lang="en-IN" dirty="0">
                <a:sym typeface="Wingdings" pitchFamily="2" charset="2"/>
              </a:rPr>
              <a:t> improved performance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AC0A1B-D28E-8F41-8AAD-929AC81B0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7062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167F-71B6-4647-8A41-BDF6DBDE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D2DB9-00DF-664F-9B73-227128E4E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99" y="1501091"/>
            <a:ext cx="6715075" cy="36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6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F81-A8E2-9740-983C-8F1E31D6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578FE-269C-D844-ABF8-4641322D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Preemption is necessary in interactive systems</a:t>
            </a:r>
          </a:p>
          <a:p>
            <a:pPr lvl="1"/>
            <a:r>
              <a:rPr lang="en-US" dirty="0"/>
              <a:t>Otherwise one process may hog the CPU</a:t>
            </a:r>
          </a:p>
          <a:p>
            <a:pPr lvl="1"/>
            <a:r>
              <a:rPr lang="en-US" dirty="0"/>
              <a:t>Program bug may cause it to run indefinitely</a:t>
            </a:r>
          </a:p>
          <a:p>
            <a:r>
              <a:rPr lang="en-US" dirty="0"/>
              <a:t>Servers also need preemption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5F64E-12E5-D747-B1D7-0476388B6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749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8E57-94A8-2642-968D-5F0EC37A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FABE-FEB8-E14E-A1B1-45B607EAC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real-time system?</a:t>
            </a:r>
          </a:p>
          <a:p>
            <a:pPr lvl="1"/>
            <a:r>
              <a:rPr lang="en-US" dirty="0"/>
              <a:t>Deadline</a:t>
            </a:r>
          </a:p>
          <a:p>
            <a:pPr lvl="2"/>
            <a:r>
              <a:rPr lang="en-US" dirty="0"/>
              <a:t>Hard </a:t>
            </a:r>
          </a:p>
          <a:p>
            <a:pPr lvl="2"/>
            <a:r>
              <a:rPr lang="en-US" dirty="0"/>
              <a:t>Soft </a:t>
            </a:r>
          </a:p>
          <a:p>
            <a:pPr lvl="1"/>
            <a:r>
              <a:rPr lang="en-US" dirty="0"/>
              <a:t>Deadlines must be met</a:t>
            </a:r>
          </a:p>
          <a:p>
            <a:pPr lvl="1"/>
            <a:r>
              <a:rPr lang="en-US" dirty="0"/>
              <a:t>Real-time OS (RTOS) ?</a:t>
            </a:r>
          </a:p>
          <a:p>
            <a:r>
              <a:rPr lang="en-US" dirty="0"/>
              <a:t>Predictability is important</a:t>
            </a:r>
          </a:p>
          <a:p>
            <a:pPr lvl="1"/>
            <a:r>
              <a:rPr lang="en-US" dirty="0"/>
              <a:t>Example: Audio processing vs video processing</a:t>
            </a:r>
          </a:p>
          <a:p>
            <a:endParaRPr lang="en-US" dirty="0"/>
          </a:p>
          <a:p>
            <a:r>
              <a:rPr lang="en-US" dirty="0"/>
              <a:t>How about Linux and Windows ? </a:t>
            </a:r>
          </a:p>
          <a:p>
            <a:pPr lvl="1"/>
            <a:r>
              <a:rPr lang="en-US" dirty="0"/>
              <a:t>Are they RTOS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5493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84BC-1EC5-9740-B651-082DEFD9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modern multicore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1BDF-E119-814A-97D4-141A57E3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Scheduling</a:t>
            </a:r>
          </a:p>
          <a:p>
            <a:r>
              <a:rPr lang="en-US" dirty="0"/>
              <a:t>Bus scheduling</a:t>
            </a:r>
          </a:p>
          <a:p>
            <a:r>
              <a:rPr lang="en-US" dirty="0"/>
              <a:t>Network Scheduling</a:t>
            </a:r>
          </a:p>
          <a:p>
            <a:r>
              <a:rPr lang="en-US" dirty="0"/>
              <a:t>I/O scheduling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333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4A4B226-D75C-D047-BA8B-C40F5ECD7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Role of Dispatcher vs. Scheduler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C47DB12-16BE-314E-A5CD-5EB8817470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Dispatcher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Low-level </a:t>
            </a:r>
            <a:r>
              <a:rPr lang="en-US" altLang="zh-CN" sz="2000" dirty="0">
                <a:solidFill>
                  <a:srgbClr val="0070C0"/>
                </a:solidFill>
                <a:ea typeface="宋体" panose="02010600030101010101" pitchFamily="2" charset="-122"/>
              </a:rPr>
              <a:t>mechanism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Responsibility: </a:t>
            </a:r>
            <a:r>
              <a:rPr lang="en-US" altLang="zh-CN" sz="2000" dirty="0">
                <a:solidFill>
                  <a:srgbClr val="0070C0"/>
                </a:solidFill>
                <a:ea typeface="宋体" panose="02010600030101010101" pitchFamily="2" charset="-122"/>
              </a:rPr>
              <a:t>context switch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Save previous process state in PCB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Load next process state from PCB to registers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Change scheduling state of process (running, ready, or blocked)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Migrate processes between different scheduling queues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Switch from kernel to user mode</a:t>
            </a:r>
          </a:p>
          <a:p>
            <a:pPr lvl="4">
              <a:lnSpc>
                <a:spcPct val="80000"/>
              </a:lnSpc>
            </a:pPr>
            <a:endParaRPr lang="en-US" altLang="zh-CN" sz="1400" dirty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200" dirty="0">
                <a:solidFill>
                  <a:srgbClr val="FF0000"/>
                </a:solidFill>
                <a:ea typeface="宋体" panose="02010600030101010101" pitchFamily="2" charset="-122"/>
              </a:rPr>
              <a:t>Scheduler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High-level policy</a:t>
            </a:r>
          </a:p>
          <a:p>
            <a:pPr lvl="2">
              <a:lnSpc>
                <a:spcPct val="8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Responsibility: </a:t>
            </a: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Deciding which process/thread to run</a:t>
            </a:r>
          </a:p>
          <a:p>
            <a:pPr marL="1828800" lvl="4" indent="0">
              <a:lnSpc>
                <a:spcPct val="80000"/>
              </a:lnSpc>
              <a:buNone/>
            </a:pPr>
            <a:endParaRPr lang="en-US" altLang="zh-CN" sz="1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9408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Scheduling Policy Goals/Criteria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Minimize Response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Response time: Time between issuing a command and getting result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 Maximize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Maximize operations (or jobs) per second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Minimize Turnaround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Average elapsed time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primarily for batch system</a:t>
            </a:r>
          </a:p>
          <a:p>
            <a:pPr marL="3429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Fairness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Share CPU among users in some equitable way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9EE07054-4262-9445-9A38-77CBCFE4F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4108613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440613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Scheduling Policy Goal: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Minimize Response Time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The time between issuing a command and getting the result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Response time is what the user sees: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Time to echo a keystroke in editor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Time to compile a program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Real-time Tasks: Must meet deadlines imposed by World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Important for interactive systems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Example: in PCs, there are many background processes. A user request (to open a file) must be given priority over background processes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Response time – User perception plays a big role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DEBD49BD-6DEA-4642-9B42-30F25DE09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26906613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Scheduling Policy Goal: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Maximize Throughput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Maximize operations (or jobs) per second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Two parts to maximizing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Minimize overhead (for example, context-switching)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Efficient use of resources (CPU, disk, memory, </a:t>
            </a:r>
            <a:r>
              <a:rPr lang="en-US" altLang="ko-KR" dirty="0" err="1">
                <a:ea typeface="굴림" panose="020B0600000101010101" pitchFamily="34" charset="-127"/>
              </a:rPr>
              <a:t>etc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9DFBAA20-C29B-B746-B4D1-5997A5ADB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73798303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97F5-BC99-0D41-99F7-7CB7E90D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75847-D486-B743-974C-C18428A4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Modern Operating Systems, Andrew Tenenbaum, and Herbert Bos, 4</a:t>
            </a:r>
            <a:r>
              <a:rPr lang="en-US" baseline="30000" dirty="0"/>
              <a:t>th</a:t>
            </a:r>
            <a:r>
              <a:rPr lang="en-US" dirty="0"/>
              <a:t> Edition, Pearson</a:t>
            </a:r>
          </a:p>
          <a:p>
            <a:pPr lvl="1"/>
            <a:r>
              <a:rPr lang="en-US" dirty="0"/>
              <a:t>Chapter 2</a:t>
            </a:r>
          </a:p>
          <a:p>
            <a:r>
              <a:rPr lang="en-US" dirty="0">
                <a:sym typeface="Gill Sans"/>
              </a:rPr>
              <a:t>Book: Operating System: Three Easy Pieces, by </a:t>
            </a:r>
            <a:r>
              <a:rPr lang="en-US" dirty="0" err="1">
                <a:sym typeface="Gill Sans"/>
              </a:rPr>
              <a:t>Remzi</a:t>
            </a:r>
            <a:r>
              <a:rPr lang="en-US" dirty="0">
                <a:sym typeface="Gill Sans"/>
              </a:rPr>
              <a:t> H </a:t>
            </a:r>
            <a:r>
              <a:rPr lang="en-US" dirty="0" err="1">
                <a:sym typeface="Gill Sans"/>
              </a:rPr>
              <a:t>Arpaci-Dusseau</a:t>
            </a:r>
            <a:r>
              <a:rPr lang="en-US" dirty="0">
                <a:sym typeface="Gill Sans"/>
              </a:rPr>
              <a:t>, Andrea C </a:t>
            </a:r>
            <a:r>
              <a:rPr lang="en-US" dirty="0" err="1">
                <a:sym typeface="Gill Sans"/>
              </a:rPr>
              <a:t>Arpaci-Dusseau</a:t>
            </a:r>
            <a:r>
              <a:rPr lang="en-US" dirty="0">
                <a:sym typeface="Gill Sans"/>
              </a:rPr>
              <a:t>, Chapter 7, CPU Scheduling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  <a:hlinkClick r:id="rId2"/>
              </a:rPr>
              <a:t>https://pages.cs.wisc.edu/~remzi/OSTEP/cpu-sched.pdf</a:t>
            </a:r>
            <a:endParaRPr lang="en-US" sz="20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2"/>
            <a:endParaRPr lang="en-US" sz="18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556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Scheduling Policy Goal: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Turnaround time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The turnaround time of a job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The time job completes minus the time at which the job arrived in the system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err="1">
                <a:solidFill>
                  <a:srgbClr val="0070C0"/>
                </a:solidFill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rgbClr val="0070C0"/>
                </a:solidFill>
                <a:ea typeface="굴림" panose="020B0600000101010101" pitchFamily="34" charset="-127"/>
              </a:rPr>
              <a:t>turnaround</a:t>
            </a: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rgbClr val="0070C0"/>
                </a:solidFill>
                <a:ea typeface="굴림" panose="020B0600000101010101" pitchFamily="34" charset="-127"/>
              </a:rPr>
              <a:t>completion</a:t>
            </a: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 - </a:t>
            </a:r>
            <a:r>
              <a:rPr lang="en-US" altLang="ko-KR" dirty="0" err="1">
                <a:solidFill>
                  <a:srgbClr val="0070C0"/>
                </a:solidFill>
                <a:ea typeface="굴림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rgbClr val="0070C0"/>
                </a:solidFill>
                <a:ea typeface="굴림" panose="020B0600000101010101" pitchFamily="34" charset="-127"/>
              </a:rPr>
              <a:t>arrival</a:t>
            </a:r>
            <a:endParaRPr lang="en-US" altLang="ko-KR" dirty="0">
              <a:solidFill>
                <a:srgbClr val="0070C0"/>
              </a:solidFill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dirty="0">
              <a:solidFill>
                <a:srgbClr val="FF0000"/>
              </a:solidFill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IN" dirty="0"/>
              <a:t>It measures how long the average user has to wait for the output</a:t>
            </a:r>
          </a:p>
          <a:p>
            <a:pPr marL="4572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IN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 scheduling algorithm may try to optimize turnaround time and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Higher throughput doesn’t mean minimizing  turnaround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Example: A scheduler that always ran short jobs and never ran long jobs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Excellent throughput but terrible turnaround time for the long jobs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1E01005A-AA83-B543-82DF-0FE7901C3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9246533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Scheduling Policy Goal: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Fairness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Share CPU among users in some equitable way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solidFill>
                <a:srgbClr val="FF0000"/>
              </a:solidFill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Fairness is not minimizing average response time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IN" dirty="0"/>
              <a:t>Performance and fairness are often at odds in scheduling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IN" dirty="0"/>
              <a:t>Scheduler may optimize performance but at the cost of preventing a few jobs from running,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IN" dirty="0"/>
              <a:t>decreasing fairness </a:t>
            </a:r>
          </a:p>
          <a:p>
            <a:pPr marL="4572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IN" dirty="0"/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FC4BA7AD-C258-B24A-85EB-DAEBF22E6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80046567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483-494C-40F1-969E-FB241780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8B89-F90E-4099-9E0B-BBCB83EE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Waiting time for  process </a:t>
            </a:r>
            <a:r>
              <a:rPr lang="en-US" altLang="ko-KR" i="1" dirty="0">
                <a:solidFill>
                  <a:srgbClr val="FF0000"/>
                </a:solidFill>
                <a:ea typeface="굴림" panose="020B0600000101010101" pitchFamily="34" charset="-127"/>
              </a:rPr>
              <a:t>P: </a:t>
            </a:r>
            <a:r>
              <a:rPr lang="en-US" altLang="ko-KR" dirty="0">
                <a:ea typeface="굴림" panose="020B0600000101010101" pitchFamily="34" charset="-127"/>
              </a:rPr>
              <a:t>time before </a:t>
            </a:r>
            <a:r>
              <a:rPr lang="en-US" altLang="ko-KR" i="1" dirty="0">
                <a:ea typeface="굴림" panose="020B0600000101010101" pitchFamily="34" charset="-127"/>
              </a:rPr>
              <a:t>P </a:t>
            </a:r>
            <a:r>
              <a:rPr lang="en-US" altLang="ko-KR" dirty="0">
                <a:ea typeface="굴림" panose="020B0600000101010101" pitchFamily="34" charset="-127"/>
              </a:rPr>
              <a:t>got scheduled</a:t>
            </a:r>
          </a:p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Average waiting time</a:t>
            </a:r>
            <a:r>
              <a:rPr lang="en-US" altLang="ko-KR" dirty="0">
                <a:ea typeface="굴림" panose="020B0600000101010101" pitchFamily="34" charset="-127"/>
              </a:rPr>
              <a:t>:  Average of all processes’ wait time. 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Completion time: </a:t>
            </a:r>
            <a:r>
              <a:rPr lang="en-US" altLang="ko-KR" dirty="0">
                <a:ea typeface="굴림" panose="020B0600000101010101" pitchFamily="34" charset="-127"/>
              </a:rPr>
              <a:t>Waiting time + Run time. 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Average completion time: </a:t>
            </a:r>
            <a:r>
              <a:rPr lang="en-US" altLang="ko-KR" dirty="0">
                <a:ea typeface="굴림" panose="020B0600000101010101" pitchFamily="34" charset="-127"/>
              </a:rPr>
              <a:t>Average of all processes' completion time</a:t>
            </a:r>
          </a:p>
          <a:p>
            <a:endParaRPr 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709DD22F-F9F0-0047-8FDF-93A387338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50010208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7A7B-0204-7540-BFAA-FA0C1319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311A-E3AB-2A47-9894-C4F58A950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Scheduling is very important function of all Operating Systems</a:t>
            </a:r>
          </a:p>
          <a:p>
            <a:r>
              <a:rPr lang="en-US" dirty="0"/>
              <a:t>As we increase degree of multiprogramming CPU utilization goes up (considering low context switching overheads)</a:t>
            </a:r>
          </a:p>
          <a:p>
            <a:r>
              <a:rPr lang="en-US" dirty="0"/>
              <a:t>Scheduling decisions are made under many situations</a:t>
            </a:r>
          </a:p>
          <a:p>
            <a:pPr lvl="1"/>
            <a:r>
              <a:rPr lang="en-US" dirty="0"/>
              <a:t>Process Creation, Process exit, Process blocking, I/O Interrupts, Timer Interrupts</a:t>
            </a:r>
          </a:p>
          <a:p>
            <a:r>
              <a:rPr lang="en-US" dirty="0"/>
              <a:t>Preemptive vs Non-preemptive Scheduling</a:t>
            </a:r>
          </a:p>
          <a:p>
            <a:r>
              <a:rPr lang="en-US" dirty="0"/>
              <a:t>Scheduling Algorithms for</a:t>
            </a:r>
          </a:p>
          <a:p>
            <a:pPr lvl="1"/>
            <a:r>
              <a:rPr lang="en-US" dirty="0"/>
              <a:t>Batch Systems</a:t>
            </a:r>
          </a:p>
          <a:p>
            <a:pPr lvl="1"/>
            <a:r>
              <a:rPr lang="en-US" dirty="0"/>
              <a:t>Interactive Systems</a:t>
            </a:r>
          </a:p>
          <a:p>
            <a:pPr lvl="1"/>
            <a:r>
              <a:rPr lang="en-US"/>
              <a:t>Real-time Systems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695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A05C5-8468-9345-BFA7-5F77959ECA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Scheduling in Batch Systems</a:t>
            </a:r>
          </a:p>
        </p:txBody>
      </p:sp>
    </p:spTree>
    <p:extLst>
      <p:ext uri="{BB962C8B-B14F-4D97-AF65-F5344CB8AC3E}">
        <p14:creationId xmlns:p14="http://schemas.microsoft.com/office/powerpoint/2010/main" val="100886978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9084-94C4-9A4E-9D17-97E23B4E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in Batch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B6BBE-3CE7-2E42-9C0F-C599E127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First-come First-served (FCFS)</a:t>
            </a:r>
          </a:p>
          <a:p>
            <a:r>
              <a:rPr lang="en-US" dirty="0"/>
              <a:t>Shortest Job First (SJF)</a:t>
            </a:r>
          </a:p>
          <a:p>
            <a:r>
              <a:rPr lang="en-US" dirty="0"/>
              <a:t>Shortest Remaining Time First (STRF)</a:t>
            </a:r>
          </a:p>
          <a:p>
            <a:pPr lvl="1"/>
            <a:r>
              <a:rPr lang="en-US" dirty="0"/>
              <a:t>Preemptive version of SJF</a:t>
            </a:r>
          </a:p>
        </p:txBody>
      </p:sp>
    </p:spTree>
    <p:extLst>
      <p:ext uri="{BB962C8B-B14F-4D97-AF65-F5344CB8AC3E}">
        <p14:creationId xmlns:p14="http://schemas.microsoft.com/office/powerpoint/2010/main" val="9480151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80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2320" y="1412776"/>
            <a:ext cx="130135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First-Come, First-Served (FCFS) Scheduling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980728"/>
            <a:ext cx="7924800" cy="5311881"/>
          </a:xfrm>
        </p:spPr>
        <p:txBody>
          <a:bodyPr/>
          <a:lstStyle/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First-Come, First-Served (FCFS)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Also “First In, First Out” (FIFO) or “Run until done”</a:t>
            </a:r>
          </a:p>
          <a:p>
            <a:pPr marL="814388" lvl="2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In Batch systems, FCFS meant one program </a:t>
            </a:r>
            <a:br>
              <a:rPr lang="en-US" altLang="ko-KR" sz="1800" dirty="0">
                <a:ea typeface="굴림" panose="020B0600000101010101" pitchFamily="34" charset="-127"/>
              </a:rPr>
            </a:br>
            <a:r>
              <a:rPr lang="en-US" altLang="ko-KR" sz="1800" dirty="0">
                <a:ea typeface="굴림" panose="020B0600000101010101" pitchFamily="34" charset="-127"/>
              </a:rPr>
              <a:t>scheduled until done (including I/O)</a:t>
            </a:r>
          </a:p>
          <a:p>
            <a:pPr marL="814388" lvl="2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In interactive system, means keep CPU until thread blocks 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Example:</a:t>
            </a:r>
            <a:r>
              <a:rPr lang="en-US" altLang="ko-KR" sz="1400" dirty="0">
                <a:ea typeface="굴림" panose="020B0600000101010101" pitchFamily="34" charset="-127"/>
              </a:rPr>
              <a:t>	</a:t>
            </a:r>
            <a:r>
              <a:rPr lang="en-US" altLang="ko-KR" sz="1400" u="sng" dirty="0">
                <a:ea typeface="굴림" panose="020B0600000101010101" pitchFamily="34" charset="-127"/>
              </a:rPr>
              <a:t>Process</a:t>
            </a:r>
            <a:r>
              <a:rPr lang="en-US" altLang="ko-KR" sz="1400" dirty="0">
                <a:ea typeface="굴림" panose="020B0600000101010101" pitchFamily="34" charset="-127"/>
              </a:rPr>
              <a:t>	</a:t>
            </a:r>
            <a:r>
              <a:rPr lang="en-US" altLang="ko-KR" sz="1400" u="sng" dirty="0">
                <a:ea typeface="굴림" panose="020B0600000101010101" pitchFamily="34" charset="-127"/>
              </a:rPr>
              <a:t>Burst Time</a:t>
            </a:r>
            <a:br>
              <a:rPr lang="en-US" altLang="ko-KR" sz="1400" u="sng" dirty="0">
                <a:ea typeface="굴림" panose="020B0600000101010101" pitchFamily="34" charset="-127"/>
              </a:rPr>
            </a:br>
            <a:r>
              <a:rPr lang="en-US" altLang="ko-KR" sz="1400" dirty="0">
                <a:ea typeface="굴림" panose="020B0600000101010101" pitchFamily="34" charset="-127"/>
              </a:rPr>
              <a:t>	</a:t>
            </a:r>
            <a:r>
              <a:rPr lang="en-US" altLang="ko-KR" sz="1400" i="1" dirty="0">
                <a:ea typeface="굴림" panose="020B0600000101010101" pitchFamily="34" charset="-127"/>
              </a:rPr>
              <a:t>P</a:t>
            </a:r>
            <a:r>
              <a:rPr lang="en-US" altLang="ko-KR" sz="1400" i="1" baseline="-25000" dirty="0">
                <a:ea typeface="굴림" panose="020B0600000101010101" pitchFamily="34" charset="-127"/>
              </a:rPr>
              <a:t>1</a:t>
            </a:r>
            <a:r>
              <a:rPr lang="en-US" altLang="ko-KR" sz="1400" dirty="0">
                <a:ea typeface="굴림" panose="020B0600000101010101" pitchFamily="34" charset="-127"/>
              </a:rPr>
              <a:t>	24</a:t>
            </a:r>
            <a:br>
              <a:rPr lang="en-US" altLang="ko-KR" sz="1400" dirty="0">
                <a:ea typeface="굴림" panose="020B0600000101010101" pitchFamily="34" charset="-127"/>
              </a:rPr>
            </a:br>
            <a:r>
              <a:rPr lang="en-US" altLang="ko-KR" sz="1400" dirty="0">
                <a:ea typeface="굴림" panose="020B0600000101010101" pitchFamily="34" charset="-127"/>
              </a:rPr>
              <a:t>	</a:t>
            </a:r>
            <a:r>
              <a:rPr lang="en-US" altLang="ko-KR" sz="1400" i="1" dirty="0">
                <a:ea typeface="굴림" panose="020B0600000101010101" pitchFamily="34" charset="-127"/>
              </a:rPr>
              <a:t>P</a:t>
            </a:r>
            <a:r>
              <a:rPr lang="en-US" altLang="ko-KR" sz="1400" i="1" baseline="-25000" dirty="0">
                <a:ea typeface="굴림" panose="020B0600000101010101" pitchFamily="34" charset="-127"/>
              </a:rPr>
              <a:t>2</a:t>
            </a:r>
            <a:r>
              <a:rPr lang="en-US" altLang="ko-KR" sz="1400" dirty="0">
                <a:ea typeface="굴림" panose="020B0600000101010101" pitchFamily="34" charset="-127"/>
              </a:rPr>
              <a:t> 	3</a:t>
            </a:r>
            <a:br>
              <a:rPr lang="en-US" altLang="ko-KR" sz="1400" dirty="0">
                <a:ea typeface="굴림" panose="020B0600000101010101" pitchFamily="34" charset="-127"/>
              </a:rPr>
            </a:br>
            <a:r>
              <a:rPr lang="en-US" altLang="ko-KR" sz="1400" dirty="0">
                <a:ea typeface="굴림" panose="020B0600000101010101" pitchFamily="34" charset="-127"/>
              </a:rPr>
              <a:t>	</a:t>
            </a:r>
            <a:r>
              <a:rPr lang="en-US" altLang="ko-KR" sz="1400" i="1" dirty="0">
                <a:ea typeface="굴림" panose="020B0600000101010101" pitchFamily="34" charset="-127"/>
              </a:rPr>
              <a:t>P</a:t>
            </a:r>
            <a:r>
              <a:rPr lang="en-US" altLang="ko-KR" sz="1400" i="1" baseline="-25000" dirty="0">
                <a:ea typeface="굴림" panose="020B0600000101010101" pitchFamily="34" charset="-127"/>
              </a:rPr>
              <a:t>3	 </a:t>
            </a:r>
            <a:r>
              <a:rPr lang="en-US" altLang="ko-KR" sz="1400" dirty="0">
                <a:ea typeface="굴림" panose="020B0600000101010101" pitchFamily="34" charset="-127"/>
              </a:rPr>
              <a:t>3</a:t>
            </a:r>
            <a:r>
              <a:rPr lang="en-US" altLang="ko-KR" sz="1400" i="1" baseline="-25000" dirty="0">
                <a:ea typeface="굴림" panose="020B0600000101010101" pitchFamily="34" charset="-127"/>
              </a:rPr>
              <a:t> 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Suppose processes arrive in the order: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1</a:t>
            </a:r>
            <a:r>
              <a:rPr lang="en-US" altLang="ko-KR" sz="2000" dirty="0">
                <a:ea typeface="굴림" panose="020B0600000101010101" pitchFamily="34" charset="-127"/>
              </a:rPr>
              <a:t> ,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2</a:t>
            </a:r>
            <a:r>
              <a:rPr lang="en-US" altLang="ko-KR" sz="2000" dirty="0">
                <a:ea typeface="굴림" panose="020B0600000101010101" pitchFamily="34" charset="-127"/>
              </a:rPr>
              <a:t> ,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3  </a:t>
            </a:r>
            <a:br>
              <a:rPr lang="en-US" altLang="ko-KR" sz="2000" i="1" baseline="-25000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The Gantt Chart for the schedule is:</a:t>
            </a:r>
            <a:br>
              <a:rPr lang="en-US" altLang="ko-KR" sz="2000" dirty="0">
                <a:ea typeface="굴림" panose="020B0600000101010101" pitchFamily="34" charset="-127"/>
              </a:rPr>
            </a:br>
            <a:br>
              <a:rPr lang="en-US" altLang="ko-KR" sz="1400" dirty="0">
                <a:ea typeface="굴림" panose="020B0600000101010101" pitchFamily="34" charset="-127"/>
              </a:rPr>
            </a:br>
            <a:br>
              <a:rPr lang="en-US" altLang="ko-KR" sz="1400" dirty="0">
                <a:ea typeface="굴림" panose="020B0600000101010101" pitchFamily="34" charset="-127"/>
              </a:rPr>
            </a:br>
            <a:br>
              <a:rPr lang="en-US" altLang="ko-KR" sz="1400" dirty="0">
                <a:ea typeface="굴림" panose="020B0600000101010101" pitchFamily="34" charset="-127"/>
              </a:rPr>
            </a:br>
            <a:br>
              <a:rPr lang="en-US" altLang="ko-KR" sz="1400" dirty="0">
                <a:ea typeface="굴림" panose="020B0600000101010101" pitchFamily="34" charset="-127"/>
              </a:rPr>
            </a:br>
            <a:endParaRPr lang="en-US" altLang="ko-KR" sz="1400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solidFill>
                  <a:srgbClr val="0070C0"/>
                </a:solidFill>
                <a:ea typeface="굴림" panose="020B0600000101010101" pitchFamily="34" charset="-127"/>
              </a:rPr>
              <a:t>Waiting time </a:t>
            </a:r>
            <a:r>
              <a:rPr lang="en-US" altLang="ko-KR" sz="2000" dirty="0">
                <a:ea typeface="굴림" panose="020B0600000101010101" pitchFamily="34" charset="-127"/>
              </a:rPr>
              <a:t>for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1</a:t>
            </a:r>
            <a:r>
              <a:rPr lang="en-US" altLang="ko-KR" sz="2000" dirty="0">
                <a:ea typeface="굴림" panose="020B0600000101010101" pitchFamily="34" charset="-127"/>
              </a:rPr>
              <a:t>  = 0;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2</a:t>
            </a:r>
            <a:r>
              <a:rPr lang="en-US" altLang="ko-KR" sz="2000" dirty="0">
                <a:ea typeface="굴림" panose="020B0600000101010101" pitchFamily="34" charset="-127"/>
              </a:rPr>
              <a:t>  = 24; </a:t>
            </a:r>
            <a:r>
              <a:rPr lang="en-US" altLang="ko-KR" sz="2000" i="1" dirty="0">
                <a:ea typeface="굴림" panose="020B0600000101010101" pitchFamily="34" charset="-127"/>
              </a:rPr>
              <a:t>P</a:t>
            </a:r>
            <a:r>
              <a:rPr lang="en-US" altLang="ko-KR" sz="2000" i="1" baseline="-25000" dirty="0">
                <a:ea typeface="굴림" panose="020B0600000101010101" pitchFamily="34" charset="-127"/>
              </a:rPr>
              <a:t>3 </a:t>
            </a:r>
            <a:r>
              <a:rPr lang="en-US" altLang="ko-KR" sz="2000" dirty="0">
                <a:ea typeface="굴림" panose="020B0600000101010101" pitchFamily="34" charset="-127"/>
              </a:rPr>
              <a:t>= 27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solidFill>
                  <a:srgbClr val="0070C0"/>
                </a:solidFill>
                <a:ea typeface="굴림" panose="020B0600000101010101" pitchFamily="34" charset="-127"/>
              </a:rPr>
              <a:t>Average waiting time</a:t>
            </a:r>
            <a:r>
              <a:rPr lang="en-US" altLang="ko-KR" sz="2000" dirty="0">
                <a:ea typeface="굴림" panose="020B0600000101010101" pitchFamily="34" charset="-127"/>
              </a:rPr>
              <a:t>:  (0 + 24 + 27)/3 = 17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solidFill>
                  <a:srgbClr val="0070C0"/>
                </a:solidFill>
                <a:ea typeface="굴림" panose="020B0600000101010101" pitchFamily="34" charset="-127"/>
              </a:rPr>
              <a:t>Average Completion time: </a:t>
            </a:r>
            <a:r>
              <a:rPr lang="en-US" altLang="ko-KR" sz="2000" dirty="0">
                <a:ea typeface="굴림" panose="020B0600000101010101" pitchFamily="34" charset="-127"/>
              </a:rPr>
              <a:t>(24 + 27 + 30)/3 = 27</a:t>
            </a:r>
          </a:p>
        </p:txBody>
      </p:sp>
      <p:grpSp>
        <p:nvGrpSpPr>
          <p:cNvPr id="578579" name="Group 19"/>
          <p:cNvGrpSpPr>
            <a:grpSpLocks/>
          </p:cNvGrpSpPr>
          <p:nvPr/>
        </p:nvGrpSpPr>
        <p:grpSpPr bwMode="auto">
          <a:xfrm>
            <a:off x="2514600" y="3886198"/>
            <a:ext cx="4216004" cy="858440"/>
            <a:chOff x="1104" y="3408"/>
            <a:chExt cx="3541" cy="721"/>
          </a:xfrm>
        </p:grpSpPr>
        <p:sp>
          <p:nvSpPr>
            <p:cNvPr id="20486" name="Rectangle 5"/>
            <p:cNvSpPr>
              <a:spLocks noChangeArrowheads="1"/>
            </p:cNvSpPr>
            <p:nvPr/>
          </p:nvSpPr>
          <p:spPr bwMode="auto">
            <a:xfrm>
              <a:off x="1208" y="3408"/>
              <a:ext cx="3312" cy="384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1500"/>
            </a:p>
          </p:txBody>
        </p:sp>
        <p:sp>
          <p:nvSpPr>
            <p:cNvPr id="20487" name="Text Box 6"/>
            <p:cNvSpPr txBox="1">
              <a:spLocks noChangeArrowheads="1"/>
            </p:cNvSpPr>
            <p:nvPr/>
          </p:nvSpPr>
          <p:spPr bwMode="auto">
            <a:xfrm>
              <a:off x="2024" y="3445"/>
              <a:ext cx="3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P</a:t>
              </a:r>
              <a:r>
                <a:rPr lang="en-US" altLang="ko-KR" sz="1350" b="0" baseline="-25000">
                  <a:latin typeface="Helvetica" panose="020B0604020202020204" pitchFamily="34" charset="0"/>
                  <a:ea typeface="굴림" panose="020B0600000101010101" pitchFamily="34" charset="-127"/>
                </a:rPr>
                <a:t>1</a:t>
              </a:r>
              <a:endParaRPr lang="en-US" altLang="ko-KR" sz="1350" b="0">
                <a:latin typeface="Helvetica" panose="020B060402020202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0488" name="Text Box 7"/>
            <p:cNvSpPr txBox="1">
              <a:spLocks noChangeArrowheads="1"/>
            </p:cNvSpPr>
            <p:nvPr/>
          </p:nvSpPr>
          <p:spPr bwMode="auto">
            <a:xfrm>
              <a:off x="3512" y="3445"/>
              <a:ext cx="3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P</a:t>
              </a:r>
              <a:r>
                <a:rPr lang="en-US" altLang="ko-KR" sz="1350" b="0" baseline="-25000">
                  <a:latin typeface="Helvetica" panose="020B0604020202020204" pitchFamily="34" charset="0"/>
                  <a:ea typeface="굴림" panose="020B0600000101010101" pitchFamily="34" charset="-127"/>
                </a:rPr>
                <a:t>2</a:t>
              </a:r>
              <a:endParaRPr lang="en-US" altLang="ko-KR" sz="1350" b="0">
                <a:latin typeface="Helvetica" panose="020B060402020202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0489" name="Text Box 8"/>
            <p:cNvSpPr txBox="1">
              <a:spLocks noChangeArrowheads="1"/>
            </p:cNvSpPr>
            <p:nvPr/>
          </p:nvSpPr>
          <p:spPr bwMode="auto">
            <a:xfrm>
              <a:off x="4088" y="3445"/>
              <a:ext cx="3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P</a:t>
              </a:r>
              <a:r>
                <a:rPr lang="en-US" altLang="ko-KR" sz="1350" b="0" baseline="-25000">
                  <a:latin typeface="Helvetica" panose="020B0604020202020204" pitchFamily="34" charset="0"/>
                  <a:ea typeface="굴림" panose="020B0600000101010101" pitchFamily="34" charset="-127"/>
                </a:rPr>
                <a:t>3</a:t>
              </a:r>
              <a:endParaRPr lang="en-US" altLang="ko-KR" sz="1350" b="0">
                <a:latin typeface="Helvetica" panose="020B060402020202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>
              <a:off x="1208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>
              <a:off x="4520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Line 11"/>
            <p:cNvSpPr>
              <a:spLocks noChangeShapeType="1"/>
            </p:cNvSpPr>
            <p:nvPr/>
          </p:nvSpPr>
          <p:spPr bwMode="auto">
            <a:xfrm>
              <a:off x="3320" y="34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Line 12"/>
            <p:cNvSpPr>
              <a:spLocks noChangeShapeType="1"/>
            </p:cNvSpPr>
            <p:nvPr/>
          </p:nvSpPr>
          <p:spPr bwMode="auto">
            <a:xfrm>
              <a:off x="3896" y="34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Line 13"/>
            <p:cNvSpPr>
              <a:spLocks noChangeShapeType="1"/>
            </p:cNvSpPr>
            <p:nvPr/>
          </p:nvSpPr>
          <p:spPr bwMode="auto">
            <a:xfrm>
              <a:off x="3320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Line 14"/>
            <p:cNvSpPr>
              <a:spLocks noChangeShapeType="1"/>
            </p:cNvSpPr>
            <p:nvPr/>
          </p:nvSpPr>
          <p:spPr bwMode="auto">
            <a:xfrm>
              <a:off x="3896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Text Box 15"/>
            <p:cNvSpPr txBox="1">
              <a:spLocks noChangeArrowheads="1"/>
            </p:cNvSpPr>
            <p:nvPr/>
          </p:nvSpPr>
          <p:spPr bwMode="auto">
            <a:xfrm>
              <a:off x="3176" y="387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24</a:t>
              </a:r>
            </a:p>
          </p:txBody>
        </p:sp>
        <p:sp>
          <p:nvSpPr>
            <p:cNvPr id="20497" name="Text Box 16"/>
            <p:cNvSpPr txBox="1">
              <a:spLocks noChangeArrowheads="1"/>
            </p:cNvSpPr>
            <p:nvPr/>
          </p:nvSpPr>
          <p:spPr bwMode="auto">
            <a:xfrm>
              <a:off x="3752" y="387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27</a:t>
              </a:r>
            </a:p>
          </p:txBody>
        </p:sp>
        <p:sp>
          <p:nvSpPr>
            <p:cNvPr id="20498" name="Text Box 17"/>
            <p:cNvSpPr txBox="1">
              <a:spLocks noChangeArrowheads="1"/>
            </p:cNvSpPr>
            <p:nvPr/>
          </p:nvSpPr>
          <p:spPr bwMode="auto">
            <a:xfrm>
              <a:off x="4328" y="3877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30</a:t>
              </a:r>
            </a:p>
          </p:txBody>
        </p:sp>
        <p:sp>
          <p:nvSpPr>
            <p:cNvPr id="20499" name="Text Box 18"/>
            <p:cNvSpPr txBox="1">
              <a:spLocks noChangeArrowheads="1"/>
            </p:cNvSpPr>
            <p:nvPr/>
          </p:nvSpPr>
          <p:spPr bwMode="auto">
            <a:xfrm>
              <a:off x="1104" y="3877"/>
              <a:ext cx="2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ko-KR" sz="1350" b="0">
                  <a:latin typeface="Helvetica" panose="020B0604020202020204" pitchFamily="34" charset="0"/>
                  <a:ea typeface="굴림" panose="020B0600000101010101" pitchFamily="34" charset="-127"/>
                </a:rPr>
                <a:t>0</a:t>
              </a:r>
            </a:p>
          </p:txBody>
        </p:sp>
      </p:grpSp>
      <p:sp>
        <p:nvSpPr>
          <p:cNvPr id="20" name="Text Box 7">
            <a:extLst>
              <a:ext uri="{FF2B5EF4-FFF2-40B4-BE49-F238E27FC236}">
                <a16:creationId xmlns:a16="http://schemas.microsoft.com/office/drawing/2014/main" id="{2EBDE8BD-3B5D-0E4C-9C6F-CE1D194E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224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80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2320" y="1412776"/>
            <a:ext cx="130135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First-Come, First-Served (FCFS) Scheduling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980728"/>
            <a:ext cx="7924800" cy="5311881"/>
          </a:xfrm>
        </p:spPr>
        <p:txBody>
          <a:bodyPr/>
          <a:lstStyle/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Advantages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Simple algorithm 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Easy to implement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Disadvantage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Convoy Effect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28A3583A-3AA4-C040-B7BF-D3E3E2FF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67313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BEDE-D0CC-2146-8D91-4FEBD0E9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FCFS: Convoy effect</a:t>
            </a:r>
          </a:p>
        </p:txBody>
      </p:sp>
      <p:sp>
        <p:nvSpPr>
          <p:cNvPr id="84" name="Content Placeholder 83">
            <a:extLst>
              <a:ext uri="{FF2B5EF4-FFF2-40B4-BE49-F238E27FC236}">
                <a16:creationId xmlns:a16="http://schemas.microsoft.com/office/drawing/2014/main" id="{2B884B67-9355-DA4A-AD67-4060BB4BD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26" y="4275006"/>
            <a:ext cx="6962323" cy="13479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FCFS non-preemptive scheduling, convoys of small tasks tend to build up when a large one is running.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AFBAE1-E0DA-4E45-8161-8E843F168817}"/>
              </a:ext>
            </a:extLst>
          </p:cNvPr>
          <p:cNvCxnSpPr/>
          <p:nvPr/>
        </p:nvCxnSpPr>
        <p:spPr>
          <a:xfrm>
            <a:off x="1632858" y="2041071"/>
            <a:ext cx="591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339EF-C350-E34B-8828-62618E52C54D}"/>
              </a:ext>
            </a:extLst>
          </p:cNvPr>
          <p:cNvSpPr txBox="1"/>
          <p:nvPr/>
        </p:nvSpPr>
        <p:spPr>
          <a:xfrm>
            <a:off x="7092716" y="2050115"/>
            <a:ext cx="699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DC581-7919-4648-BF4A-454E7F0344E5}"/>
              </a:ext>
            </a:extLst>
          </p:cNvPr>
          <p:cNvSpPr/>
          <p:nvPr/>
        </p:nvSpPr>
        <p:spPr>
          <a:xfrm>
            <a:off x="1638982" y="1861456"/>
            <a:ext cx="295955" cy="1224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8847E-B3CD-644D-90AC-7C2FEA925679}"/>
              </a:ext>
            </a:extLst>
          </p:cNvPr>
          <p:cNvSpPr/>
          <p:nvPr/>
        </p:nvSpPr>
        <p:spPr>
          <a:xfrm>
            <a:off x="1934937" y="1861456"/>
            <a:ext cx="295955" cy="12246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A110F-0F6F-3849-828B-86281460D25C}"/>
              </a:ext>
            </a:extLst>
          </p:cNvPr>
          <p:cNvSpPr/>
          <p:nvPr/>
        </p:nvSpPr>
        <p:spPr>
          <a:xfrm>
            <a:off x="2230892" y="1861456"/>
            <a:ext cx="295955" cy="1224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2B621-9B4B-E74B-861D-CAF957EB748E}"/>
              </a:ext>
            </a:extLst>
          </p:cNvPr>
          <p:cNvSpPr/>
          <p:nvPr/>
        </p:nvSpPr>
        <p:spPr>
          <a:xfrm>
            <a:off x="2526847" y="1861457"/>
            <a:ext cx="2541134" cy="12244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BE722-951C-E34A-876E-29BC3A29EEFC}"/>
              </a:ext>
            </a:extLst>
          </p:cNvPr>
          <p:cNvSpPr txBox="1"/>
          <p:nvPr/>
        </p:nvSpPr>
        <p:spPr>
          <a:xfrm rot="16200000">
            <a:off x="550246" y="256621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Scheduling queue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E327F31-F0B1-A841-9535-D4D088A47A8E}"/>
              </a:ext>
            </a:extLst>
          </p:cNvPr>
          <p:cNvGrpSpPr/>
          <p:nvPr/>
        </p:nvGrpSpPr>
        <p:grpSpPr>
          <a:xfrm>
            <a:off x="2840354" y="2327114"/>
            <a:ext cx="295955" cy="266238"/>
            <a:chOff x="2263137" y="2656505"/>
            <a:chExt cx="394607" cy="3549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0DACD3-4306-4941-A2A0-FC0068974774}"/>
                </a:ext>
              </a:extLst>
            </p:cNvPr>
            <p:cNvSpPr/>
            <p:nvPr/>
          </p:nvSpPr>
          <p:spPr>
            <a:xfrm>
              <a:off x="2263137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5A85ED-978F-984D-818E-838D61A8EEA1}"/>
                </a:ext>
              </a:extLst>
            </p:cNvPr>
            <p:cNvSpPr/>
            <p:nvPr/>
          </p:nvSpPr>
          <p:spPr>
            <a:xfrm>
              <a:off x="2263137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A941803-8A9B-744C-B20F-3EB8A7355765}"/>
              </a:ext>
            </a:extLst>
          </p:cNvPr>
          <p:cNvGrpSpPr/>
          <p:nvPr/>
        </p:nvGrpSpPr>
        <p:grpSpPr>
          <a:xfrm>
            <a:off x="3163660" y="2327114"/>
            <a:ext cx="295955" cy="426047"/>
            <a:chOff x="2694212" y="2656505"/>
            <a:chExt cx="394607" cy="5680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9F05BC-73C3-0E44-9B3D-E18921213A55}"/>
                </a:ext>
              </a:extLst>
            </p:cNvPr>
            <p:cNvSpPr/>
            <p:nvPr/>
          </p:nvSpPr>
          <p:spPr>
            <a:xfrm>
              <a:off x="2694212" y="306128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EE877F-25D0-BC46-A5AA-5434DDAEE404}"/>
                </a:ext>
              </a:extLst>
            </p:cNvPr>
            <p:cNvSpPr/>
            <p:nvPr/>
          </p:nvSpPr>
          <p:spPr>
            <a:xfrm>
              <a:off x="2694212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216D85-34F3-CD44-B373-C3F32328B6E6}"/>
                </a:ext>
              </a:extLst>
            </p:cNvPr>
            <p:cNvSpPr/>
            <p:nvPr/>
          </p:nvSpPr>
          <p:spPr>
            <a:xfrm>
              <a:off x="2694212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48431B3-228E-0946-8239-AE239BA3547B}"/>
              </a:ext>
            </a:extLst>
          </p:cNvPr>
          <p:cNvGrpSpPr/>
          <p:nvPr/>
        </p:nvGrpSpPr>
        <p:grpSpPr>
          <a:xfrm>
            <a:off x="3618763" y="2327114"/>
            <a:ext cx="295955" cy="581169"/>
            <a:chOff x="3301016" y="2656505"/>
            <a:chExt cx="394607" cy="7748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A8A680-F043-5940-8EFD-93922389D33C}"/>
                </a:ext>
              </a:extLst>
            </p:cNvPr>
            <p:cNvSpPr/>
            <p:nvPr/>
          </p:nvSpPr>
          <p:spPr>
            <a:xfrm>
              <a:off x="3301016" y="3268111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FE5898-F978-3142-8D22-BD3F674C9AFB}"/>
                </a:ext>
              </a:extLst>
            </p:cNvPr>
            <p:cNvSpPr/>
            <p:nvPr/>
          </p:nvSpPr>
          <p:spPr>
            <a:xfrm>
              <a:off x="3301016" y="306128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BE396F-A227-D549-9C3C-AF9C2F20BDCF}"/>
                </a:ext>
              </a:extLst>
            </p:cNvPr>
            <p:cNvSpPr/>
            <p:nvPr/>
          </p:nvSpPr>
          <p:spPr>
            <a:xfrm>
              <a:off x="3301016" y="284820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24BB537-6776-7B42-981C-9A8EF10F6ADF}"/>
                </a:ext>
              </a:extLst>
            </p:cNvPr>
            <p:cNvSpPr/>
            <p:nvPr/>
          </p:nvSpPr>
          <p:spPr>
            <a:xfrm>
              <a:off x="3301016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0ECBEE-A669-134C-9236-EB1652656E24}"/>
              </a:ext>
            </a:extLst>
          </p:cNvPr>
          <p:cNvGrpSpPr/>
          <p:nvPr/>
        </p:nvGrpSpPr>
        <p:grpSpPr>
          <a:xfrm>
            <a:off x="4051413" y="2327114"/>
            <a:ext cx="295955" cy="725073"/>
            <a:chOff x="3877882" y="2656505"/>
            <a:chExt cx="394607" cy="9667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A8EBB0-3F8E-3D47-82B2-0A2C516FA8D5}"/>
                </a:ext>
              </a:extLst>
            </p:cNvPr>
            <p:cNvSpPr/>
            <p:nvPr/>
          </p:nvSpPr>
          <p:spPr>
            <a:xfrm>
              <a:off x="3877882" y="3459983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0A2B67-292C-924B-9446-1A433FB404FC}"/>
                </a:ext>
              </a:extLst>
            </p:cNvPr>
            <p:cNvSpPr/>
            <p:nvPr/>
          </p:nvSpPr>
          <p:spPr>
            <a:xfrm>
              <a:off x="3877882" y="3058244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4BB7F0-21EE-6544-ADFF-B1C7546E44CF}"/>
                </a:ext>
              </a:extLst>
            </p:cNvPr>
            <p:cNvSpPr/>
            <p:nvPr/>
          </p:nvSpPr>
          <p:spPr>
            <a:xfrm>
              <a:off x="3877882" y="2857375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876DA6-6153-F040-B8A0-45134E3A75A6}"/>
                </a:ext>
              </a:extLst>
            </p:cNvPr>
            <p:cNvSpPr/>
            <p:nvPr/>
          </p:nvSpPr>
          <p:spPr>
            <a:xfrm>
              <a:off x="3877882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0CD731-F55C-BA48-B918-ED04F9F63903}"/>
                </a:ext>
              </a:extLst>
            </p:cNvPr>
            <p:cNvSpPr/>
            <p:nvPr/>
          </p:nvSpPr>
          <p:spPr>
            <a:xfrm>
              <a:off x="3877882" y="3259113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F5A136C-6EEF-4449-A54B-EE0B14E3A874}"/>
              </a:ext>
            </a:extLst>
          </p:cNvPr>
          <p:cNvGrpSpPr/>
          <p:nvPr/>
        </p:nvGrpSpPr>
        <p:grpSpPr>
          <a:xfrm>
            <a:off x="4469533" y="2327114"/>
            <a:ext cx="295955" cy="875726"/>
            <a:chOff x="4435375" y="2656505"/>
            <a:chExt cx="394607" cy="11676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8EB03A-42E1-AA46-BE48-D79D0C5C3A9D}"/>
                </a:ext>
              </a:extLst>
            </p:cNvPr>
            <p:cNvSpPr/>
            <p:nvPr/>
          </p:nvSpPr>
          <p:spPr>
            <a:xfrm>
              <a:off x="4435375" y="3660853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B0B521-6371-5B48-9616-504235D6B826}"/>
                </a:ext>
              </a:extLst>
            </p:cNvPr>
            <p:cNvSpPr/>
            <p:nvPr/>
          </p:nvSpPr>
          <p:spPr>
            <a:xfrm>
              <a:off x="4435375" y="3459983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5E6459-AB9E-1145-AB1B-3BA0164CB7E8}"/>
                </a:ext>
              </a:extLst>
            </p:cNvPr>
            <p:cNvSpPr/>
            <p:nvPr/>
          </p:nvSpPr>
          <p:spPr>
            <a:xfrm>
              <a:off x="4435375" y="3058244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382BBA-6DBF-2841-96BD-3ABF949E99D9}"/>
                </a:ext>
              </a:extLst>
            </p:cNvPr>
            <p:cNvSpPr/>
            <p:nvPr/>
          </p:nvSpPr>
          <p:spPr>
            <a:xfrm>
              <a:off x="4435375" y="2857375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6B6BEB-8849-4949-B44E-0CFE756639C3}"/>
                </a:ext>
              </a:extLst>
            </p:cNvPr>
            <p:cNvSpPr/>
            <p:nvPr/>
          </p:nvSpPr>
          <p:spPr>
            <a:xfrm>
              <a:off x="4435375" y="2656505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CF4AE5-ABF6-8E40-8AA7-18C8DCE7442A}"/>
                </a:ext>
              </a:extLst>
            </p:cNvPr>
            <p:cNvSpPr/>
            <p:nvPr/>
          </p:nvSpPr>
          <p:spPr>
            <a:xfrm>
              <a:off x="4435375" y="3259113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B2A8D34-EA85-A642-B352-876FE985CF58}"/>
              </a:ext>
            </a:extLst>
          </p:cNvPr>
          <p:cNvGrpSpPr/>
          <p:nvPr/>
        </p:nvGrpSpPr>
        <p:grpSpPr>
          <a:xfrm>
            <a:off x="5067981" y="1861457"/>
            <a:ext cx="2042092" cy="1209294"/>
            <a:chOff x="5233307" y="2035628"/>
            <a:chExt cx="2722789" cy="16123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42D8D5-D0E1-5146-ADC7-D96F8FC4EFA6}"/>
                </a:ext>
              </a:extLst>
            </p:cNvPr>
            <p:cNvSpPr/>
            <p:nvPr/>
          </p:nvSpPr>
          <p:spPr>
            <a:xfrm>
              <a:off x="5233307" y="2035628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4546A4-0038-284B-A290-18C858870071}"/>
                </a:ext>
              </a:extLst>
            </p:cNvPr>
            <p:cNvSpPr/>
            <p:nvPr/>
          </p:nvSpPr>
          <p:spPr>
            <a:xfrm>
              <a:off x="5627914" y="2035628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040B02-3DD4-6748-AFE6-DFC70B8A5767}"/>
                </a:ext>
              </a:extLst>
            </p:cNvPr>
            <p:cNvSpPr/>
            <p:nvPr/>
          </p:nvSpPr>
          <p:spPr>
            <a:xfrm>
              <a:off x="6022521" y="2035628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D1222-E9F4-6947-8E1E-23E917B706B5}"/>
                </a:ext>
              </a:extLst>
            </p:cNvPr>
            <p:cNvSpPr/>
            <p:nvPr/>
          </p:nvSpPr>
          <p:spPr>
            <a:xfrm>
              <a:off x="6417128" y="2035628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A6E60C-DD60-CC41-B968-20AC526A316D}"/>
                </a:ext>
              </a:extLst>
            </p:cNvPr>
            <p:cNvSpPr/>
            <p:nvPr/>
          </p:nvSpPr>
          <p:spPr>
            <a:xfrm>
              <a:off x="6772275" y="203598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5BB4C2-912F-DB43-BB19-5E23A827AB7E}"/>
                </a:ext>
              </a:extLst>
            </p:cNvPr>
            <p:cNvSpPr/>
            <p:nvPr/>
          </p:nvSpPr>
          <p:spPr>
            <a:xfrm>
              <a:off x="7166882" y="203598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9CCD95-5E2E-DB45-A56A-F67D0A148F71}"/>
                </a:ext>
              </a:extLst>
            </p:cNvPr>
            <p:cNvSpPr/>
            <p:nvPr/>
          </p:nvSpPr>
          <p:spPr>
            <a:xfrm>
              <a:off x="7561489" y="203598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D41200-B108-EE49-929C-33DED4622DC2}"/>
                </a:ext>
              </a:extLst>
            </p:cNvPr>
            <p:cNvSpPr/>
            <p:nvPr/>
          </p:nvSpPr>
          <p:spPr>
            <a:xfrm>
              <a:off x="6069432" y="329669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352CC85-37A3-8045-B3AF-046CDC823C7C}"/>
                </a:ext>
              </a:extLst>
            </p:cNvPr>
            <p:cNvSpPr/>
            <p:nvPr/>
          </p:nvSpPr>
          <p:spPr>
            <a:xfrm>
              <a:off x="5240903" y="3484734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95374D-8E82-F047-9189-3D7E2ACFFB15}"/>
                </a:ext>
              </a:extLst>
            </p:cNvPr>
            <p:cNvSpPr/>
            <p:nvPr/>
          </p:nvSpPr>
          <p:spPr>
            <a:xfrm>
              <a:off x="5240903" y="3283864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89D2AE-BA3D-284E-BA00-2BA1FF1A0275}"/>
                </a:ext>
              </a:extLst>
            </p:cNvPr>
            <p:cNvSpPr/>
            <p:nvPr/>
          </p:nvSpPr>
          <p:spPr>
            <a:xfrm>
              <a:off x="5240903" y="2882125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B322C5-28C2-3447-A588-4BF2525BBEE3}"/>
                </a:ext>
              </a:extLst>
            </p:cNvPr>
            <p:cNvSpPr/>
            <p:nvPr/>
          </p:nvSpPr>
          <p:spPr>
            <a:xfrm>
              <a:off x="5240903" y="2681256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E0122F5-08F2-4447-A490-5E1B438D8205}"/>
                </a:ext>
              </a:extLst>
            </p:cNvPr>
            <p:cNvSpPr/>
            <p:nvPr/>
          </p:nvSpPr>
          <p:spPr>
            <a:xfrm>
              <a:off x="5240903" y="3082994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F0DC9B-64EE-0449-B571-115B5CD6DC09}"/>
                </a:ext>
              </a:extLst>
            </p:cNvPr>
            <p:cNvSpPr/>
            <p:nvPr/>
          </p:nvSpPr>
          <p:spPr>
            <a:xfrm>
              <a:off x="5655275" y="3282440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6850C3-2C7B-8747-86AD-49B9B64C35C2}"/>
                </a:ext>
              </a:extLst>
            </p:cNvPr>
            <p:cNvSpPr/>
            <p:nvPr/>
          </p:nvSpPr>
          <p:spPr>
            <a:xfrm>
              <a:off x="5655275" y="3081570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F93B40-814E-AB4F-B147-069A150C99E6}"/>
                </a:ext>
              </a:extLst>
            </p:cNvPr>
            <p:cNvSpPr/>
            <p:nvPr/>
          </p:nvSpPr>
          <p:spPr>
            <a:xfrm>
              <a:off x="5655275" y="2679831"/>
              <a:ext cx="394607" cy="1632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A79A830-2338-5E42-A885-911D90C3BF4A}"/>
                </a:ext>
              </a:extLst>
            </p:cNvPr>
            <p:cNvSpPr/>
            <p:nvPr/>
          </p:nvSpPr>
          <p:spPr>
            <a:xfrm>
              <a:off x="5655275" y="2880700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7E81A4F-DFEC-FF40-8AC8-0B3E9E1ECB6E}"/>
                </a:ext>
              </a:extLst>
            </p:cNvPr>
            <p:cNvSpPr/>
            <p:nvPr/>
          </p:nvSpPr>
          <p:spPr>
            <a:xfrm>
              <a:off x="6069432" y="309582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4AE5EE-C3C5-4440-B390-BA6AE78BDBE2}"/>
                </a:ext>
              </a:extLst>
            </p:cNvPr>
            <p:cNvSpPr/>
            <p:nvPr/>
          </p:nvSpPr>
          <p:spPr>
            <a:xfrm>
              <a:off x="6069432" y="289495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912350-3E43-A545-9DAB-79161EFA5131}"/>
                </a:ext>
              </a:extLst>
            </p:cNvPr>
            <p:cNvSpPr/>
            <p:nvPr/>
          </p:nvSpPr>
          <p:spPr>
            <a:xfrm>
              <a:off x="6069432" y="2694089"/>
              <a:ext cx="394607" cy="16328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4848967-D605-FC4A-844A-EFC49F838A19}"/>
                </a:ext>
              </a:extLst>
            </p:cNvPr>
            <p:cNvSpPr/>
            <p:nvPr/>
          </p:nvSpPr>
          <p:spPr>
            <a:xfrm>
              <a:off x="6483589" y="3095829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64DD313-4F63-EB4B-A791-229F4087A714}"/>
                </a:ext>
              </a:extLst>
            </p:cNvPr>
            <p:cNvSpPr/>
            <p:nvPr/>
          </p:nvSpPr>
          <p:spPr>
            <a:xfrm>
              <a:off x="6483589" y="2894959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283CF55-660A-E944-A299-900AC1127D4A}"/>
                </a:ext>
              </a:extLst>
            </p:cNvPr>
            <p:cNvSpPr/>
            <p:nvPr/>
          </p:nvSpPr>
          <p:spPr>
            <a:xfrm>
              <a:off x="6483589" y="2694089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6076E02-E96E-014C-A202-D763AFBEF62A}"/>
                </a:ext>
              </a:extLst>
            </p:cNvPr>
            <p:cNvSpPr/>
            <p:nvPr/>
          </p:nvSpPr>
          <p:spPr>
            <a:xfrm>
              <a:off x="6881721" y="2880701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ECF251-9436-FC4C-99FA-7AEFE632B6FB}"/>
                </a:ext>
              </a:extLst>
            </p:cNvPr>
            <p:cNvSpPr/>
            <p:nvPr/>
          </p:nvSpPr>
          <p:spPr>
            <a:xfrm>
              <a:off x="6881721" y="2679831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C64530-24B5-E140-AFA8-C5282179F542}"/>
                </a:ext>
              </a:extLst>
            </p:cNvPr>
            <p:cNvSpPr/>
            <p:nvPr/>
          </p:nvSpPr>
          <p:spPr>
            <a:xfrm>
              <a:off x="7295878" y="2689043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810790D-DB4C-574F-BB53-2B310F680B55}"/>
              </a:ext>
            </a:extLst>
          </p:cNvPr>
          <p:cNvSpPr txBox="1"/>
          <p:nvPr/>
        </p:nvSpPr>
        <p:spPr>
          <a:xfrm>
            <a:off x="1638981" y="1543050"/>
            <a:ext cx="330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Scheduled Task (process, thread)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D5EE4F3-EFE0-D447-B5BD-80FD54404185}"/>
              </a:ext>
            </a:extLst>
          </p:cNvPr>
          <p:cNvGrpSpPr/>
          <p:nvPr/>
        </p:nvGrpSpPr>
        <p:grpSpPr>
          <a:xfrm>
            <a:off x="1786959" y="2050115"/>
            <a:ext cx="295955" cy="399464"/>
            <a:chOff x="858610" y="2287173"/>
            <a:chExt cx="394607" cy="5326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C7098A-D0D1-9949-8B19-96A508ADE9FE}"/>
                </a:ext>
              </a:extLst>
            </p:cNvPr>
            <p:cNvSpPr/>
            <p:nvPr/>
          </p:nvSpPr>
          <p:spPr>
            <a:xfrm>
              <a:off x="858610" y="2656505"/>
              <a:ext cx="394607" cy="16328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8173050-E34B-6A4B-A473-4B58E7A3BABA}"/>
                </a:ext>
              </a:extLst>
            </p:cNvPr>
            <p:cNvCxnSpPr/>
            <p:nvPr/>
          </p:nvCxnSpPr>
          <p:spPr>
            <a:xfrm flipV="1">
              <a:off x="894277" y="2287173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1F55756-C442-674F-8292-9155EFC74C29}"/>
              </a:ext>
            </a:extLst>
          </p:cNvPr>
          <p:cNvGrpSpPr/>
          <p:nvPr/>
        </p:nvGrpSpPr>
        <p:grpSpPr>
          <a:xfrm>
            <a:off x="1934937" y="2050115"/>
            <a:ext cx="295955" cy="553998"/>
            <a:chOff x="1055914" y="2287173"/>
            <a:chExt cx="394607" cy="7386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755ECA-3D29-7948-BAB5-DEF3156B2EF4}"/>
                </a:ext>
              </a:extLst>
            </p:cNvPr>
            <p:cNvSpPr/>
            <p:nvPr/>
          </p:nvSpPr>
          <p:spPr>
            <a:xfrm>
              <a:off x="1055914" y="2862551"/>
              <a:ext cx="394607" cy="16328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AA6CD37-3ADE-DE4B-8806-9D8A7ADD42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14" y="2287173"/>
              <a:ext cx="12534" cy="64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05FCC0-D6AF-9246-8B5C-A9C221782209}"/>
              </a:ext>
            </a:extLst>
          </p:cNvPr>
          <p:cNvGrpSpPr/>
          <p:nvPr/>
        </p:nvGrpSpPr>
        <p:grpSpPr>
          <a:xfrm>
            <a:off x="2306411" y="2058280"/>
            <a:ext cx="295956" cy="391007"/>
            <a:chOff x="1551214" y="2298059"/>
            <a:chExt cx="394608" cy="5213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3DE0DE-1CD2-7148-BA91-BDBBE09FB338}"/>
                </a:ext>
              </a:extLst>
            </p:cNvPr>
            <p:cNvSpPr/>
            <p:nvPr/>
          </p:nvSpPr>
          <p:spPr>
            <a:xfrm>
              <a:off x="1551214" y="2656533"/>
              <a:ext cx="394608" cy="16286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FD1D8E-4D98-3F4C-B56C-7BEA4DE86093}"/>
                </a:ext>
              </a:extLst>
            </p:cNvPr>
            <p:cNvCxnSpPr/>
            <p:nvPr/>
          </p:nvCxnSpPr>
          <p:spPr>
            <a:xfrm flipV="1">
              <a:off x="1558308" y="2298059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9B0A096-F87A-3C4A-BA31-209462DC0F2E}"/>
              </a:ext>
            </a:extLst>
          </p:cNvPr>
          <p:cNvSpPr txBox="1"/>
          <p:nvPr/>
        </p:nvSpPr>
        <p:spPr>
          <a:xfrm>
            <a:off x="1763828" y="2658066"/>
            <a:ext cx="9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Arrivals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495119B-DD0C-9346-9F50-9F41998CA01D}"/>
              </a:ext>
            </a:extLst>
          </p:cNvPr>
          <p:cNvGrpSpPr/>
          <p:nvPr/>
        </p:nvGrpSpPr>
        <p:grpSpPr>
          <a:xfrm>
            <a:off x="2507354" y="2058280"/>
            <a:ext cx="297695" cy="545834"/>
            <a:chOff x="1819137" y="2298059"/>
            <a:chExt cx="396927" cy="7277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22EABC-82F7-EF48-8E65-1638B462A579}"/>
                </a:ext>
              </a:extLst>
            </p:cNvPr>
            <p:cNvSpPr/>
            <p:nvPr/>
          </p:nvSpPr>
          <p:spPr>
            <a:xfrm>
              <a:off x="1821457" y="2862551"/>
              <a:ext cx="394607" cy="163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501647A-AAE8-034C-A4AE-DD9DFE0E5C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9137" y="2298059"/>
              <a:ext cx="12534" cy="641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960F23B-ED86-974D-A317-ABD501A2FA77}"/>
              </a:ext>
            </a:extLst>
          </p:cNvPr>
          <p:cNvSpPr/>
          <p:nvPr/>
        </p:nvSpPr>
        <p:spPr>
          <a:xfrm>
            <a:off x="528434" y="854062"/>
            <a:ext cx="7396340" cy="39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ea typeface="굴림" panose="020B0600000101010101" pitchFamily="34" charset="-127"/>
                <a:cs typeface="Calibri" panose="020F0502020204030204" pitchFamily="34" charset="0"/>
              </a:rPr>
              <a:t>Short process stuck behind long process</a:t>
            </a:r>
          </a:p>
        </p:txBody>
      </p:sp>
      <p:sp>
        <p:nvSpPr>
          <p:cNvPr id="85" name="Text Box 7">
            <a:extLst>
              <a:ext uri="{FF2B5EF4-FFF2-40B4-BE49-F238E27FC236}">
                <a16:creationId xmlns:a16="http://schemas.microsoft.com/office/drawing/2014/main" id="{25912B37-1F1A-4A43-ADE8-578AEBCDB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774150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FCFS Scheduling (Cont.)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Example continued:</a:t>
            </a:r>
          </a:p>
          <a:p>
            <a:pPr lvl="1"/>
            <a:r>
              <a:rPr lang="en-US" altLang="ko-KR" dirty="0"/>
              <a:t>Suppose that processes arrive in order: P2 , P3 , P1 </a:t>
            </a:r>
            <a:br>
              <a:rPr lang="en-US" altLang="ko-KR" dirty="0"/>
            </a:br>
            <a:r>
              <a:rPr lang="en-US" altLang="ko-KR" dirty="0"/>
              <a:t>Now, the Gantt chart for the schedule is: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Waiting time </a:t>
            </a:r>
            <a:r>
              <a:rPr lang="en-US" altLang="ko-KR" dirty="0"/>
              <a:t>for P1 = 6; P2 = 0; P3 = 3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Average waiting time:   </a:t>
            </a:r>
            <a:r>
              <a:rPr lang="en-US" altLang="ko-KR" dirty="0"/>
              <a:t>(6 + 0 + 3)/3 = 3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Average Completion time: </a:t>
            </a:r>
            <a:r>
              <a:rPr lang="en-US" altLang="ko-KR" dirty="0"/>
              <a:t>(3 + 6 + 30)/3 = 13</a:t>
            </a:r>
          </a:p>
          <a:p>
            <a:r>
              <a:rPr lang="en-US" altLang="ko-KR" dirty="0"/>
              <a:t>In second case:</a:t>
            </a:r>
          </a:p>
          <a:p>
            <a:pPr lvl="1"/>
            <a:r>
              <a:rPr lang="en-US" altLang="ko-KR" dirty="0"/>
              <a:t>Average waiting time is much better (before it was 17)</a:t>
            </a:r>
          </a:p>
          <a:p>
            <a:pPr lvl="1"/>
            <a:r>
              <a:rPr lang="en-US" altLang="ko-KR" dirty="0"/>
              <a:t>Average completion time is better (before it was 27) </a:t>
            </a:r>
          </a:p>
          <a:p>
            <a:r>
              <a:rPr lang="en-US" altLang="ko-KR" dirty="0"/>
              <a:t>FCFS Pros and Cons:</a:t>
            </a:r>
          </a:p>
          <a:p>
            <a:pPr lvl="1"/>
            <a:r>
              <a:rPr lang="en-US" altLang="ko-KR" dirty="0"/>
              <a:t>Simple (+)</a:t>
            </a:r>
          </a:p>
          <a:p>
            <a:pPr lvl="1"/>
            <a:r>
              <a:rPr lang="en-US" altLang="ko-KR" dirty="0"/>
              <a:t>Short jobs get stuck behind long ones (-)</a:t>
            </a:r>
          </a:p>
          <a:p>
            <a:pPr lvl="1"/>
            <a:r>
              <a:rPr lang="en-US" altLang="ko-KR" dirty="0"/>
              <a:t>Non-preemptive (-)</a:t>
            </a:r>
          </a:p>
        </p:txBody>
      </p:sp>
      <p:grpSp>
        <p:nvGrpSpPr>
          <p:cNvPr id="579603" name="Group 19"/>
          <p:cNvGrpSpPr>
            <a:grpSpLocks/>
          </p:cNvGrpSpPr>
          <p:nvPr/>
        </p:nvGrpSpPr>
        <p:grpSpPr bwMode="auto">
          <a:xfrm>
            <a:off x="2502792" y="2125266"/>
            <a:ext cx="4230291" cy="858440"/>
            <a:chOff x="1190" y="1641"/>
            <a:chExt cx="3553" cy="721"/>
          </a:xfrm>
        </p:grpSpPr>
        <p:sp>
          <p:nvSpPr>
            <p:cNvPr id="21509" name="Rectangle 5"/>
            <p:cNvSpPr>
              <a:spLocks noChangeArrowheads="1"/>
            </p:cNvSpPr>
            <p:nvPr/>
          </p:nvSpPr>
          <p:spPr bwMode="auto">
            <a:xfrm flipH="1">
              <a:off x="1286" y="1641"/>
              <a:ext cx="3312" cy="384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1500"/>
            </a:p>
          </p:txBody>
        </p:sp>
        <p:sp>
          <p:nvSpPr>
            <p:cNvPr id="21510" name="Text Box 6"/>
            <p:cNvSpPr txBox="1">
              <a:spLocks noChangeArrowheads="1"/>
            </p:cNvSpPr>
            <p:nvPr/>
          </p:nvSpPr>
          <p:spPr bwMode="auto">
            <a:xfrm flipH="1">
              <a:off x="3517" y="1649"/>
              <a:ext cx="35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1</a:t>
              </a:r>
              <a:endParaRPr lang="en-US" altLang="en-US" sz="1800" b="0">
                <a:latin typeface="Helvetica" panose="020B0604020202020204" pitchFamily="34" charset="0"/>
              </a:endParaRPr>
            </a:p>
          </p:txBody>
        </p:sp>
        <p:sp>
          <p:nvSpPr>
            <p:cNvPr id="21511" name="Text Box 7"/>
            <p:cNvSpPr txBox="1">
              <a:spLocks noChangeArrowheads="1"/>
            </p:cNvSpPr>
            <p:nvPr/>
          </p:nvSpPr>
          <p:spPr bwMode="auto">
            <a:xfrm flipH="1">
              <a:off x="2029" y="1649"/>
              <a:ext cx="35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3</a:t>
              </a:r>
              <a:endParaRPr lang="en-US" altLang="en-US" sz="1800" b="0">
                <a:latin typeface="Helvetica" panose="020B0604020202020204" pitchFamily="34" charset="0"/>
              </a:endParaRPr>
            </a:p>
          </p:txBody>
        </p:sp>
        <p:sp>
          <p:nvSpPr>
            <p:cNvPr id="21512" name="Text Box 8"/>
            <p:cNvSpPr txBox="1">
              <a:spLocks noChangeArrowheads="1"/>
            </p:cNvSpPr>
            <p:nvPr/>
          </p:nvSpPr>
          <p:spPr bwMode="auto">
            <a:xfrm flipH="1">
              <a:off x="1453" y="1649"/>
              <a:ext cx="35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 dirty="0">
                  <a:latin typeface="Helvetica" panose="020B0604020202020204" pitchFamily="34" charset="0"/>
                </a:rPr>
                <a:t>2</a:t>
              </a:r>
              <a:endParaRPr lang="en-US" altLang="en-US" sz="1800" b="0" dirty="0">
                <a:latin typeface="Helvetica" panose="020B0604020202020204" pitchFamily="34" charset="0"/>
              </a:endParaRPr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flipH="1">
              <a:off x="4598" y="20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Line 10"/>
            <p:cNvSpPr>
              <a:spLocks noChangeShapeType="1"/>
            </p:cNvSpPr>
            <p:nvPr/>
          </p:nvSpPr>
          <p:spPr bwMode="auto">
            <a:xfrm flipH="1">
              <a:off x="1286" y="20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 flipH="1">
              <a:off x="2486" y="1641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6" name="Line 12"/>
            <p:cNvSpPr>
              <a:spLocks noChangeShapeType="1"/>
            </p:cNvSpPr>
            <p:nvPr/>
          </p:nvSpPr>
          <p:spPr bwMode="auto">
            <a:xfrm flipH="1">
              <a:off x="1910" y="1641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Line 13"/>
            <p:cNvSpPr>
              <a:spLocks noChangeShapeType="1"/>
            </p:cNvSpPr>
            <p:nvPr/>
          </p:nvSpPr>
          <p:spPr bwMode="auto">
            <a:xfrm flipH="1">
              <a:off x="2486" y="20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8" name="Line 14"/>
            <p:cNvSpPr>
              <a:spLocks noChangeShapeType="1"/>
            </p:cNvSpPr>
            <p:nvPr/>
          </p:nvSpPr>
          <p:spPr bwMode="auto">
            <a:xfrm flipH="1">
              <a:off x="1910" y="202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9" name="Text Box 15"/>
            <p:cNvSpPr txBox="1">
              <a:spLocks noChangeArrowheads="1"/>
            </p:cNvSpPr>
            <p:nvPr/>
          </p:nvSpPr>
          <p:spPr bwMode="auto">
            <a:xfrm flipH="1">
              <a:off x="2394" y="2110"/>
              <a:ext cx="2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6</a:t>
              </a:r>
            </a:p>
          </p:txBody>
        </p:sp>
        <p:sp>
          <p:nvSpPr>
            <p:cNvPr id="21520" name="Text Box 16"/>
            <p:cNvSpPr txBox="1">
              <a:spLocks noChangeArrowheads="1"/>
            </p:cNvSpPr>
            <p:nvPr/>
          </p:nvSpPr>
          <p:spPr bwMode="auto">
            <a:xfrm flipH="1">
              <a:off x="1818" y="2110"/>
              <a:ext cx="2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1521" name="Text Box 17"/>
            <p:cNvSpPr txBox="1">
              <a:spLocks noChangeArrowheads="1"/>
            </p:cNvSpPr>
            <p:nvPr/>
          </p:nvSpPr>
          <p:spPr bwMode="auto">
            <a:xfrm flipH="1">
              <a:off x="4426" y="2110"/>
              <a:ext cx="3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30</a:t>
              </a:r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auto">
            <a:xfrm flipH="1">
              <a:off x="1190" y="2110"/>
              <a:ext cx="23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0</a:t>
              </a: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F4736A8A-996B-B341-9DAC-EAD38CCBC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278073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0814-7C32-5244-A947-C5B3A641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10A1-F49C-1545-9F91-0CC6A84A6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  <a:p>
            <a:r>
              <a:rPr lang="en-US" dirty="0"/>
              <a:t>Categories of Scheduling Algorithms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5E8A8-6744-2740-A7A0-67AA089CD293}"/>
              </a:ext>
            </a:extLst>
          </p:cNvPr>
          <p:cNvSpPr txBox="1"/>
          <p:nvPr/>
        </p:nvSpPr>
        <p:spPr>
          <a:xfrm>
            <a:off x="-298580" y="1530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123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2CAA-5351-CC40-9C8D-8CB58AC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 (SJF)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A60C-823C-8441-B8AC-042E8B09D51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Non-preemptive</a:t>
            </a:r>
          </a:p>
          <a:p>
            <a:r>
              <a:rPr lang="en-US" altLang="ko-KR" dirty="0"/>
              <a:t>Run whatever job has least amount of computation to do</a:t>
            </a:r>
          </a:p>
          <a:p>
            <a:pPr lvl="1"/>
            <a:r>
              <a:rPr lang="en-IN" dirty="0"/>
              <a:t>Shortest job first scheduling runs a process to completion before running the next one</a:t>
            </a:r>
            <a:endParaRPr lang="en-US" altLang="ko-KR" dirty="0"/>
          </a:p>
          <a:p>
            <a:r>
              <a:rPr lang="en-US" altLang="ko-KR" dirty="0"/>
              <a:t>Sometimes called “Shortest Time to Completion First” (STCF)</a:t>
            </a:r>
          </a:p>
          <a:p>
            <a:r>
              <a:rPr lang="en-US" altLang="en-US" dirty="0"/>
              <a:t>Need to know run times in advance</a:t>
            </a:r>
          </a:p>
          <a:p>
            <a:r>
              <a:rPr lang="en-US" altLang="en-US" dirty="0"/>
              <a:t>Provably optimal</a:t>
            </a:r>
          </a:p>
          <a:p>
            <a:pPr lvl="1"/>
            <a:r>
              <a:rPr lang="en-US" altLang="en-US" dirty="0"/>
              <a:t>4 jobs with runs times of </a:t>
            </a:r>
            <a:r>
              <a:rPr lang="en-US" altLang="en-US" dirty="0" err="1"/>
              <a:t>a,b,c,d</a:t>
            </a:r>
            <a:endParaRPr lang="en-US" altLang="en-US" dirty="0"/>
          </a:p>
          <a:p>
            <a:pPr lvl="1"/>
            <a:r>
              <a:rPr lang="en-US" altLang="en-US" dirty="0"/>
              <a:t>First finishes at a, second at </a:t>
            </a:r>
            <a:r>
              <a:rPr lang="en-US" altLang="en-US" dirty="0" err="1"/>
              <a:t>a+b,third</a:t>
            </a:r>
            <a:r>
              <a:rPr lang="en-US" altLang="en-US" dirty="0"/>
              <a:t> at </a:t>
            </a:r>
            <a:r>
              <a:rPr lang="en-US" altLang="en-US" dirty="0" err="1"/>
              <a:t>a+b+c</a:t>
            </a:r>
            <a:r>
              <a:rPr lang="en-US" altLang="en-US" dirty="0"/>
              <a:t>, last at </a:t>
            </a:r>
            <a:r>
              <a:rPr lang="en-US" altLang="en-US" dirty="0" err="1"/>
              <a:t>a+b+c+d</a:t>
            </a:r>
            <a:endParaRPr lang="en-US" altLang="en-US" dirty="0"/>
          </a:p>
          <a:p>
            <a:pPr lvl="1"/>
            <a:r>
              <a:rPr lang="en-US" altLang="en-US" dirty="0"/>
              <a:t>Mean turnaround time is (4a+3b+2c+d)/4</a:t>
            </a:r>
          </a:p>
          <a:p>
            <a:pPr lvl="1"/>
            <a:r>
              <a:rPr lang="en-US" altLang="en-US" dirty="0"/>
              <a:t>Smallest time has to come first to minimize the mean turnaround time</a:t>
            </a:r>
          </a:p>
          <a:p>
            <a:pPr lvl="1"/>
            <a:endParaRPr 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900030E2-E012-9E42-9478-99F7C1304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58032910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C163-A9B3-1B46-9E02-65E7F471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First (SRTF)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3634-D951-E443-8024-1655BA22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Preemptive version of Shortest job first</a:t>
            </a:r>
          </a:p>
          <a:p>
            <a:r>
              <a:rPr lang="en-US" altLang="ko-KR" dirty="0"/>
              <a:t>If job arrives and has a shorter time to completion than the remaining time on the current job, immediately preempt CPU</a:t>
            </a:r>
          </a:p>
          <a:p>
            <a:r>
              <a:rPr lang="en-US" altLang="ko-KR" dirty="0"/>
              <a:t>Sometimes called “Shortest Remaining Time to Completion First” (SRTCF)</a:t>
            </a:r>
          </a:p>
          <a:p>
            <a:r>
              <a:rPr lang="en-IN" dirty="0"/>
              <a:t>The queue of jobs is sorted by estimated job length so that short programs get to run first and not be held up by long ones</a:t>
            </a:r>
            <a:endParaRPr lang="en-US" altLang="ko-KR" dirty="0"/>
          </a:p>
          <a:p>
            <a:r>
              <a:rPr lang="en-US" altLang="ko-KR" dirty="0"/>
              <a:t>Both SJF and SRTF: </a:t>
            </a:r>
          </a:p>
          <a:p>
            <a:pPr lvl="1"/>
            <a:r>
              <a:rPr lang="en-US" altLang="ko-KR" dirty="0"/>
              <a:t>These can be applied to whole program or current CPU burst</a:t>
            </a:r>
          </a:p>
          <a:p>
            <a:pPr lvl="2"/>
            <a:r>
              <a:rPr lang="en-US" altLang="ko-KR" dirty="0"/>
              <a:t>Idea is to get short jobs out of the system</a:t>
            </a:r>
          </a:p>
          <a:p>
            <a:pPr lvl="2"/>
            <a:r>
              <a:rPr lang="en-US" altLang="ko-KR" dirty="0"/>
              <a:t>Big effect on short jobs, only small effect on long ones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Result is better average response time</a:t>
            </a:r>
          </a:p>
          <a:p>
            <a:endParaRPr 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190BA91C-485E-E44A-ABD4-3BF516B6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37057238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C163-A9B3-1B46-9E02-65E7F471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First (SRTF)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D97A3-9C42-A048-9DB9-797427A91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4" y="1052736"/>
            <a:ext cx="8277560" cy="309634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A06968-CEFD-1A41-8C32-4E9AC9E148A8}"/>
              </a:ext>
            </a:extLst>
          </p:cNvPr>
          <p:cNvSpPr txBox="1">
            <a:spLocks/>
          </p:cNvSpPr>
          <p:nvPr/>
        </p:nvSpPr>
        <p:spPr bwMode="auto">
          <a:xfrm>
            <a:off x="609600" y="4293096"/>
            <a:ext cx="7924800" cy="17267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Execution time of A = 100, B = 10, C =10 seconds</a:t>
            </a:r>
          </a:p>
          <a:p>
            <a:r>
              <a:rPr lang="en-US" kern="0" dirty="0"/>
              <a:t>A will be preempted when jobs B and C arrive </a:t>
            </a:r>
          </a:p>
          <a:p>
            <a:r>
              <a:rPr lang="en-US" kern="0" dirty="0"/>
              <a:t>Average Turn Around Time = 50 seconds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621A091B-569E-0F46-9157-29BC0E1A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061872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OSTEP Book</a:t>
            </a:r>
          </a:p>
        </p:txBody>
      </p:sp>
    </p:spTree>
    <p:extLst>
      <p:ext uri="{BB962C8B-B14F-4D97-AF65-F5344CB8AC3E}">
        <p14:creationId xmlns:p14="http://schemas.microsoft.com/office/powerpoint/2010/main" val="421651369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CC48-CF39-0F44-B453-C909191F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B4C-14D0-594F-B071-A6CDB84F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394920"/>
          </a:xfrm>
        </p:spPr>
        <p:txBody>
          <a:bodyPr/>
          <a:lstStyle/>
          <a:p>
            <a:r>
              <a:rPr lang="en-US" dirty="0"/>
              <a:t>Scheduling is very important aspect of overall computing system design</a:t>
            </a:r>
          </a:p>
          <a:p>
            <a:r>
              <a:rPr lang="en-US" dirty="0"/>
              <a:t>Preemptive vs non-preemptive scheduling algorithm</a:t>
            </a:r>
          </a:p>
          <a:p>
            <a:r>
              <a:rPr lang="en-US" dirty="0"/>
              <a:t>Scheduling algorithms differ from system to system</a:t>
            </a:r>
          </a:p>
          <a:p>
            <a:pPr lvl="1"/>
            <a:r>
              <a:rPr lang="en-US" dirty="0"/>
              <a:t>Batch System</a:t>
            </a:r>
          </a:p>
          <a:p>
            <a:pPr lvl="1"/>
            <a:r>
              <a:rPr lang="en-US" dirty="0"/>
              <a:t>Interactive System</a:t>
            </a:r>
          </a:p>
          <a:p>
            <a:pPr lvl="1"/>
            <a:r>
              <a:rPr lang="en-US" dirty="0"/>
              <a:t>Real-time System</a:t>
            </a:r>
          </a:p>
          <a:p>
            <a:r>
              <a:rPr lang="en-US" dirty="0"/>
              <a:t>We have studied the following scheduling algorithms for Batch Systems</a:t>
            </a:r>
          </a:p>
          <a:p>
            <a:pPr lvl="1"/>
            <a:r>
              <a:rPr lang="en-US" dirty="0"/>
              <a:t>First Come First Served</a:t>
            </a:r>
          </a:p>
          <a:p>
            <a:pPr lvl="1"/>
            <a:r>
              <a:rPr lang="en-US" dirty="0"/>
              <a:t>Shortest Job First</a:t>
            </a:r>
          </a:p>
          <a:p>
            <a:pPr lvl="1"/>
            <a:r>
              <a:rPr lang="en-US" dirty="0"/>
              <a:t>Shortest Remaining Time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2864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82E2-8AD8-134B-8B7A-C3A4C49B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(Unrealistic)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DC04-AE61-594D-AC7B-49390DD7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Each job runs for the same amount of time</a:t>
            </a:r>
          </a:p>
          <a:p>
            <a:r>
              <a:rPr lang="en-IN" dirty="0"/>
              <a:t>All jobs arrive at the same time</a:t>
            </a:r>
          </a:p>
          <a:p>
            <a:pPr lvl="1"/>
            <a:r>
              <a:rPr lang="en-IN" dirty="0"/>
              <a:t>We will explicitly mention in case jobs don’t arrive at the same time</a:t>
            </a:r>
          </a:p>
          <a:p>
            <a:r>
              <a:rPr lang="en-IN" dirty="0"/>
              <a:t>Once started, each job runs to completion</a:t>
            </a:r>
          </a:p>
          <a:p>
            <a:r>
              <a:rPr lang="en-IN" dirty="0"/>
              <a:t>All jobs only use the CPU (i.e., they perform no I/O)</a:t>
            </a:r>
          </a:p>
          <a:p>
            <a:r>
              <a:rPr lang="en-IN" dirty="0"/>
              <a:t>The run-time of each job is known.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755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15447237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3B7CE-A883-0144-BE6D-6BEC2F21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96752"/>
            <a:ext cx="7397339" cy="424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Scheduling: All About Queues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5498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4296-674D-E94A-994D-9775DAEC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BE00-1722-7F4D-AF45-653A48336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731736"/>
            <a:ext cx="3832101" cy="3090664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Given a set of routes to be operated in an airline network, and a fleet of aircraft, schedule development involves</a:t>
            </a:r>
          </a:p>
          <a:p>
            <a:pPr lvl="1"/>
            <a:r>
              <a:rPr lang="en-IN" dirty="0"/>
              <a:t>Frequency planning (how often?)</a:t>
            </a:r>
          </a:p>
          <a:p>
            <a:pPr lvl="1"/>
            <a:r>
              <a:rPr lang="en-IN" dirty="0"/>
              <a:t>Timetable development (at what times?)</a:t>
            </a:r>
          </a:p>
          <a:p>
            <a:pPr lvl="1"/>
            <a:r>
              <a:rPr lang="en-IN" dirty="0"/>
              <a:t>Fleet assignment (what type of aircraft?)</a:t>
            </a:r>
          </a:p>
          <a:p>
            <a:pPr lvl="1"/>
            <a:r>
              <a:rPr lang="en-IN" dirty="0"/>
              <a:t>Aircraft rotation planning (network balance)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C11B5-AA07-8149-A656-9D21A497C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72" y="908720"/>
            <a:ext cx="4352528" cy="3929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BB64A-DB87-E042-8DDD-2BC7E4E7D8AD}"/>
              </a:ext>
            </a:extLst>
          </p:cNvPr>
          <p:cNvSpPr txBox="1"/>
          <p:nvPr/>
        </p:nvSpPr>
        <p:spPr>
          <a:xfrm>
            <a:off x="1834631" y="6021288"/>
            <a:ext cx="117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 ?</a:t>
            </a:r>
          </a:p>
        </p:txBody>
      </p:sp>
    </p:spTree>
    <p:extLst>
      <p:ext uri="{BB962C8B-B14F-4D97-AF65-F5344CB8AC3E}">
        <p14:creationId xmlns:p14="http://schemas.microsoft.com/office/powerpoint/2010/main" val="25523068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67F4DE-DFBE-9D4E-8EA3-D26217EC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Airport Scheduling -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47384-3FC8-EB43-BAFA-80C75661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991135"/>
            <a:ext cx="8252879" cy="51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74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D3A4-6469-3E45-9D1A-32FE10DF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scheduling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5E6B8E-9ECD-624F-9BF3-D8BB6830F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3" y="1124744"/>
            <a:ext cx="6997816" cy="4914324"/>
          </a:xfrm>
        </p:spPr>
      </p:pic>
    </p:spTree>
    <p:extLst>
      <p:ext uri="{BB962C8B-B14F-4D97-AF65-F5344CB8AC3E}">
        <p14:creationId xmlns:p14="http://schemas.microsoft.com/office/powerpoint/2010/main" val="20408184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5453</TotalTime>
  <Pages>60</Pages>
  <Words>2181</Words>
  <Application>Microsoft Macintosh PowerPoint</Application>
  <PresentationFormat>On-screen Show (4:3)</PresentationFormat>
  <Paragraphs>342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굴림</vt:lpstr>
      <vt:lpstr>ＭＳ Ｐゴシック</vt:lpstr>
      <vt:lpstr>宋体</vt:lpstr>
      <vt:lpstr>Arial</vt:lpstr>
      <vt:lpstr>Calibri</vt:lpstr>
      <vt:lpstr>Comic Sans MS</vt:lpstr>
      <vt:lpstr>Gill Sans</vt:lpstr>
      <vt:lpstr>Gill Sans Light</vt:lpstr>
      <vt:lpstr>Helvetica</vt:lpstr>
      <vt:lpstr>Wingdings</vt:lpstr>
      <vt:lpstr>Office</vt:lpstr>
      <vt:lpstr> CS 310  Operating Systems   Lecture 23 Scheduling – Basics</vt:lpstr>
      <vt:lpstr>Acknowledgements !</vt:lpstr>
      <vt:lpstr>Reading</vt:lpstr>
      <vt:lpstr>In this lecture we will study</vt:lpstr>
      <vt:lpstr>Basic Concepts</vt:lpstr>
      <vt:lpstr>Scheduling: All About Queues</vt:lpstr>
      <vt:lpstr>Airline scheduling</vt:lpstr>
      <vt:lpstr>Airport Scheduling - Complexity</vt:lpstr>
      <vt:lpstr>Lift scheduling </vt:lpstr>
      <vt:lpstr>Lift Scheduling</vt:lpstr>
      <vt:lpstr>Real-life – Scheduling </vt:lpstr>
      <vt:lpstr>Scheduling is important activity </vt:lpstr>
      <vt:lpstr>Scheduling in PCs, Laptops</vt:lpstr>
      <vt:lpstr>CPU Bursts</vt:lpstr>
      <vt:lpstr>I/O bound processes vs Utilization</vt:lpstr>
      <vt:lpstr>When to make scheduling decisions?</vt:lpstr>
      <vt:lpstr>When to make scheduling decisions? (continued)</vt:lpstr>
      <vt:lpstr>Non-preemptive vs Preemptive scheduling</vt:lpstr>
      <vt:lpstr>Categories of Scheduling Algorithms</vt:lpstr>
      <vt:lpstr>Scheduling Algorithms - types</vt:lpstr>
      <vt:lpstr>Batch Systems</vt:lpstr>
      <vt:lpstr>Batch System</vt:lpstr>
      <vt:lpstr>Interactive Systems</vt:lpstr>
      <vt:lpstr>Real-time system</vt:lpstr>
      <vt:lpstr>In a modern multicore processor</vt:lpstr>
      <vt:lpstr>Role of Dispatcher vs. Scheduler</vt:lpstr>
      <vt:lpstr>Scheduling Policy Goals/Criteria</vt:lpstr>
      <vt:lpstr>Scheduling Policy Goal: Minimize Response Time</vt:lpstr>
      <vt:lpstr>Scheduling Policy Goal: Maximize Throughput</vt:lpstr>
      <vt:lpstr>Scheduling Policy Goal: Turnaround time</vt:lpstr>
      <vt:lpstr>Scheduling Policy Goal: Fairness</vt:lpstr>
      <vt:lpstr>Useful metrics</vt:lpstr>
      <vt:lpstr>Lecture Summary</vt:lpstr>
      <vt:lpstr>Scheduling in Batch Systems</vt:lpstr>
      <vt:lpstr>Scheduling in Batch Systems</vt:lpstr>
      <vt:lpstr>First-Come, First-Served (FCFS) Scheduling</vt:lpstr>
      <vt:lpstr>First-Come, First-Served (FCFS) Scheduling</vt:lpstr>
      <vt:lpstr>FCFS: Convoy effect</vt:lpstr>
      <vt:lpstr>FCFS Scheduling (Cont.)</vt:lpstr>
      <vt:lpstr>Shortest Job First (SJF)</vt:lpstr>
      <vt:lpstr>Shortest Remaining Time First (SRTF)</vt:lpstr>
      <vt:lpstr>Shortest Remaining Time First (SRTF)</vt:lpstr>
      <vt:lpstr>Lecture Summary</vt:lpstr>
      <vt:lpstr>Assumptions (Unrealistic)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8: Scheduling – Part 1</dc:title>
  <dc:creator>Microsoft Office User</dc:creator>
  <dc:description>Imported some pictures from Silbershatz (c) 2005</dc:description>
  <cp:lastModifiedBy>Microsoft Office User</cp:lastModifiedBy>
  <cp:revision>57</cp:revision>
  <cp:lastPrinted>2019-01-22T23:28:05Z</cp:lastPrinted>
  <dcterms:created xsi:type="dcterms:W3CDTF">2021-07-08T06:12:56Z</dcterms:created>
  <dcterms:modified xsi:type="dcterms:W3CDTF">2021-10-05T09:55:46Z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